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notesMasterIdLst>
    <p:notesMasterId r:id="rId27"/>
  </p:notesMasterIdLst>
  <p:sldIdLst>
    <p:sldId id="256" r:id="rId4"/>
    <p:sldId id="1725" r:id="rId5"/>
    <p:sldId id="1726" r:id="rId6"/>
    <p:sldId id="1727" r:id="rId7"/>
    <p:sldId id="433" r:id="rId8"/>
    <p:sldId id="434" r:id="rId9"/>
    <p:sldId id="1723" r:id="rId10"/>
    <p:sldId id="1748" r:id="rId11"/>
    <p:sldId id="1728" r:id="rId12"/>
    <p:sldId id="1729" r:id="rId13"/>
    <p:sldId id="1730" r:id="rId14"/>
    <p:sldId id="1731" r:id="rId15"/>
    <p:sldId id="1733" r:id="rId16"/>
    <p:sldId id="1734" r:id="rId17"/>
    <p:sldId id="1741" r:id="rId18"/>
    <p:sldId id="1742" r:id="rId19"/>
    <p:sldId id="1743" r:id="rId20"/>
    <p:sldId id="1744" r:id="rId21"/>
    <p:sldId id="1738" r:id="rId22"/>
    <p:sldId id="1739" r:id="rId23"/>
    <p:sldId id="1745" r:id="rId24"/>
    <p:sldId id="1746" r:id="rId25"/>
    <p:sldId id="1747" r:id="rId26"/>
  </p:sldIdLst>
  <p:sldSz cx="12192000" cy="6858000"/>
  <p:notesSz cx="9926638"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E8C"/>
    <a:srgbClr val="0D4F8C"/>
    <a:srgbClr val="00BFE9"/>
    <a:srgbClr val="19BEDE"/>
    <a:srgbClr val="7EC352"/>
    <a:srgbClr val="97CA3F"/>
    <a:srgbClr val="00CC99"/>
    <a:srgbClr val="F1A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712" autoAdjust="0"/>
  </p:normalViewPr>
  <p:slideViewPr>
    <p:cSldViewPr snapToGrid="0">
      <p:cViewPr varScale="1">
        <p:scale>
          <a:sx n="79" d="100"/>
          <a:sy n="79" d="100"/>
        </p:scale>
        <p:origin x="806"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302125" cy="3444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22925" y="0"/>
            <a:ext cx="4302125" cy="344488"/>
          </a:xfrm>
          <a:prstGeom prst="rect">
            <a:avLst/>
          </a:prstGeom>
        </p:spPr>
        <p:txBody>
          <a:bodyPr vert="horz" lIns="91440" tIns="45720" rIns="91440" bIns="45720" rtlCol="0"/>
          <a:lstStyle>
            <a:lvl1pPr algn="r">
              <a:defRPr sz="1200"/>
            </a:lvl1pPr>
          </a:lstStyle>
          <a:p>
            <a:fld id="{5CBF1B95-7F8A-47CA-A6BF-7AA203EB746F}" type="datetimeFigureOut">
              <a:rPr lang="el-GR" smtClean="0"/>
              <a:t>19/3/2026</a:t>
            </a:fld>
            <a:endParaRPr lang="el-GR"/>
          </a:p>
        </p:txBody>
      </p:sp>
      <p:sp>
        <p:nvSpPr>
          <p:cNvPr id="4" name="Θέση εικόνας διαφάνειας 3"/>
          <p:cNvSpPr>
            <a:spLocks noGrp="1" noRot="1" noChangeAspect="1"/>
          </p:cNvSpPr>
          <p:nvPr>
            <p:ph type="sldImg" idx="2"/>
          </p:nvPr>
        </p:nvSpPr>
        <p:spPr>
          <a:xfrm>
            <a:off x="2905125" y="857250"/>
            <a:ext cx="4116388" cy="231457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992188" y="3300413"/>
            <a:ext cx="7942262" cy="2700337"/>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6513513"/>
            <a:ext cx="4302125" cy="3444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22925" y="6513513"/>
            <a:ext cx="4302125" cy="344487"/>
          </a:xfrm>
          <a:prstGeom prst="rect">
            <a:avLst/>
          </a:prstGeom>
        </p:spPr>
        <p:txBody>
          <a:bodyPr vert="horz" lIns="91440" tIns="45720" rIns="91440" bIns="45720" rtlCol="0" anchor="b"/>
          <a:lstStyle>
            <a:lvl1pPr algn="r">
              <a:defRPr sz="1200"/>
            </a:lvl1pPr>
          </a:lstStyle>
          <a:p>
            <a:fld id="{C6EFF1BE-7326-46B5-89E4-3087D26465EA}" type="slidenum">
              <a:rPr lang="el-GR" smtClean="0"/>
              <a:t>‹#›</a:t>
            </a:fld>
            <a:endParaRPr lang="el-GR"/>
          </a:p>
        </p:txBody>
      </p:sp>
    </p:spTree>
    <p:extLst>
      <p:ext uri="{BB962C8B-B14F-4D97-AF65-F5344CB8AC3E}">
        <p14:creationId xmlns:p14="http://schemas.microsoft.com/office/powerpoint/2010/main" val="263030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14290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78409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349139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51615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73661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a:extLst>
            <a:ext uri="{FF2B5EF4-FFF2-40B4-BE49-F238E27FC236}">
              <a16:creationId xmlns:a16="http://schemas.microsoft.com/office/drawing/2014/main" id="{560C87A6-23E3-2D7A-ED84-80F9E40FD84A}"/>
            </a:ext>
          </a:extLst>
        </p:cNvPr>
        <p:cNvGrpSpPr/>
        <p:nvPr/>
      </p:nvGrpSpPr>
      <p:grpSpPr>
        <a:xfrm>
          <a:off x="0" y="0"/>
          <a:ext cx="0" cy="0"/>
          <a:chOff x="0" y="0"/>
          <a:chExt cx="0" cy="0"/>
        </a:xfrm>
      </p:grpSpPr>
      <p:sp>
        <p:nvSpPr>
          <p:cNvPr id="415" name="Google Shape;415;g35ed75ccf_044:notes">
            <a:extLst>
              <a:ext uri="{FF2B5EF4-FFF2-40B4-BE49-F238E27FC236}">
                <a16:creationId xmlns:a16="http://schemas.microsoft.com/office/drawing/2014/main" id="{04774747-EE40-9514-4245-A17834005A78}"/>
              </a:ext>
            </a:extLst>
          </p:cNvPr>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44:notes">
            <a:extLst>
              <a:ext uri="{FF2B5EF4-FFF2-40B4-BE49-F238E27FC236}">
                <a16:creationId xmlns:a16="http://schemas.microsoft.com/office/drawing/2014/main" id="{90918D2E-116B-D93F-D29F-EF079A91EB29}"/>
              </a:ext>
            </a:extLst>
          </p:cNvPr>
          <p:cNvSpPr txBox="1">
            <a:spLocks noGrp="1"/>
          </p:cNvSpPr>
          <p:nvPr>
            <p:ph type="body" idx="1"/>
          </p:nvPr>
        </p:nvSpPr>
        <p:spPr>
          <a:xfrm>
            <a:off x="679768" y="4690269"/>
            <a:ext cx="5438140" cy="4443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487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D0C6C0E5-DD5B-BA78-40FF-F7582005C7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 y="0"/>
            <a:ext cx="12189461" cy="6858000"/>
          </a:xfrm>
          <a:prstGeom prst="rect">
            <a:avLst/>
          </a:prstGeom>
        </p:spPr>
      </p:pic>
      <p:sp>
        <p:nvSpPr>
          <p:cNvPr id="2" name="Τίτλος 1">
            <a:extLst>
              <a:ext uri="{FF2B5EF4-FFF2-40B4-BE49-F238E27FC236}">
                <a16:creationId xmlns:a16="http://schemas.microsoft.com/office/drawing/2014/main" id="{CEF3DD6A-C41C-BF98-3C60-D704770421F8}"/>
              </a:ext>
            </a:extLst>
          </p:cNvPr>
          <p:cNvSpPr>
            <a:spLocks noGrp="1"/>
          </p:cNvSpPr>
          <p:nvPr>
            <p:ph type="ctrTitle"/>
          </p:nvPr>
        </p:nvSpPr>
        <p:spPr>
          <a:xfrm>
            <a:off x="1417320" y="1395008"/>
            <a:ext cx="9357360" cy="1463675"/>
          </a:xfrm>
        </p:spPr>
        <p:txBody>
          <a:bodyPr anchor="b">
            <a:normAutofit/>
          </a:bodyPr>
          <a:lstStyle>
            <a:lvl1pPr algn="l">
              <a:defRPr sz="3600">
                <a:solidFill>
                  <a:schemeClr val="bg1"/>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E1F1562-A7AD-1FD8-C13E-7FFFD730A6E6}"/>
              </a:ext>
            </a:extLst>
          </p:cNvPr>
          <p:cNvSpPr>
            <a:spLocks noGrp="1"/>
          </p:cNvSpPr>
          <p:nvPr>
            <p:ph type="subTitle" idx="1"/>
          </p:nvPr>
        </p:nvSpPr>
        <p:spPr>
          <a:xfrm>
            <a:off x="1417320" y="3036773"/>
            <a:ext cx="6928658" cy="803707"/>
          </a:xfrm>
        </p:spPr>
        <p:txBody>
          <a:bodyPr>
            <a:normAutofit/>
          </a:bodyPr>
          <a:lstStyle>
            <a:lvl1pPr marL="0" indent="0" algn="l">
              <a:buNone/>
              <a:defRPr sz="1600">
                <a:solidFill>
                  <a:srgbClr val="19BEDE"/>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AEF9C73-72CF-FBDA-2FD3-B2372849EA8C}"/>
              </a:ext>
            </a:extLst>
          </p:cNvPr>
          <p:cNvSpPr>
            <a:spLocks noGrp="1"/>
          </p:cNvSpPr>
          <p:nvPr>
            <p:ph type="dt" sz="half" idx="10"/>
          </p:nvPr>
        </p:nvSpPr>
        <p:spPr/>
        <p:txBody>
          <a:bodyPr/>
          <a:lstStyle/>
          <a:p>
            <a:fld id="{33312B16-8557-4743-8EE6-3DDFEC79069C}" type="datetimeFigureOut">
              <a:rPr lang="el-GR" smtClean="0"/>
              <a:t>19/3/2026</a:t>
            </a:fld>
            <a:endParaRPr lang="el-GR" dirty="0"/>
          </a:p>
        </p:txBody>
      </p:sp>
      <p:sp>
        <p:nvSpPr>
          <p:cNvPr id="5" name="Θέση υποσέλιδου 4">
            <a:extLst>
              <a:ext uri="{FF2B5EF4-FFF2-40B4-BE49-F238E27FC236}">
                <a16:creationId xmlns:a16="http://schemas.microsoft.com/office/drawing/2014/main" id="{32887C82-0744-840D-E8FC-98DB4A29E4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BAB3BAB-2282-65B1-B77C-BBF5A897F707}"/>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07102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DC8F0F-BA7E-7CB9-3A54-6BEA4797148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0B75243-BBCD-43CE-822F-C6F698352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BB4CB97-2DE6-EC80-87E7-BD3E198C2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733E93E-16E7-C099-DED5-97837B9E7858}"/>
              </a:ext>
            </a:extLst>
          </p:cNvPr>
          <p:cNvSpPr>
            <a:spLocks noGrp="1"/>
          </p:cNvSpPr>
          <p:nvPr>
            <p:ph type="dt" sz="half" idx="10"/>
          </p:nvPr>
        </p:nvSpPr>
        <p:spPr/>
        <p:txBody>
          <a:bodyPr/>
          <a:lstStyle/>
          <a:p>
            <a:fld id="{33312B16-8557-4743-8EE6-3DDFEC79069C}" type="datetimeFigureOut">
              <a:rPr lang="el-GR" smtClean="0"/>
              <a:t>19/3/2026</a:t>
            </a:fld>
            <a:endParaRPr lang="el-GR"/>
          </a:p>
        </p:txBody>
      </p:sp>
      <p:sp>
        <p:nvSpPr>
          <p:cNvPr id="6" name="Θέση υποσέλιδου 5">
            <a:extLst>
              <a:ext uri="{FF2B5EF4-FFF2-40B4-BE49-F238E27FC236}">
                <a16:creationId xmlns:a16="http://schemas.microsoft.com/office/drawing/2014/main" id="{AF45B22E-AFD4-EB40-0F5A-7DDF7541110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B6FC40F-9A36-69D8-5960-73B06ADCDBF5}"/>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77632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55BD0E-ACB0-F32F-2E40-61B53F91E9A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9647C48-58F9-1D41-3599-64F8768DB10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2EB6C4A-BE76-9C2C-CF1D-3B213480673C}"/>
              </a:ext>
            </a:extLst>
          </p:cNvPr>
          <p:cNvSpPr>
            <a:spLocks noGrp="1"/>
          </p:cNvSpPr>
          <p:nvPr>
            <p:ph type="dt" sz="half" idx="10"/>
          </p:nvPr>
        </p:nvSpPr>
        <p:spPr/>
        <p:txBody>
          <a:bodyPr/>
          <a:lstStyle/>
          <a:p>
            <a:fld id="{33312B16-8557-4743-8EE6-3DDFEC79069C}" type="datetimeFigureOut">
              <a:rPr lang="el-GR" smtClean="0"/>
              <a:t>19/3/2026</a:t>
            </a:fld>
            <a:endParaRPr lang="el-GR"/>
          </a:p>
        </p:txBody>
      </p:sp>
      <p:sp>
        <p:nvSpPr>
          <p:cNvPr id="5" name="Θέση υποσέλιδου 4">
            <a:extLst>
              <a:ext uri="{FF2B5EF4-FFF2-40B4-BE49-F238E27FC236}">
                <a16:creationId xmlns:a16="http://schemas.microsoft.com/office/drawing/2014/main" id="{4102D70D-9B4B-0C37-CBA9-2DE8780220C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202EDDF-5764-A8EC-CADA-CCA704B90D4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81652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77DC1C3-C346-6B0A-080D-73E65C565F5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DBF89DD-2E67-7AAC-5247-4A9E9D00A52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2C0E958-0C65-C4CA-3376-45E282750974}"/>
              </a:ext>
            </a:extLst>
          </p:cNvPr>
          <p:cNvSpPr>
            <a:spLocks noGrp="1"/>
          </p:cNvSpPr>
          <p:nvPr>
            <p:ph type="dt" sz="half" idx="10"/>
          </p:nvPr>
        </p:nvSpPr>
        <p:spPr/>
        <p:txBody>
          <a:bodyPr/>
          <a:lstStyle/>
          <a:p>
            <a:fld id="{33312B16-8557-4743-8EE6-3DDFEC79069C}" type="datetimeFigureOut">
              <a:rPr lang="el-GR" smtClean="0"/>
              <a:t>19/3/2026</a:t>
            </a:fld>
            <a:endParaRPr lang="el-GR"/>
          </a:p>
        </p:txBody>
      </p:sp>
      <p:sp>
        <p:nvSpPr>
          <p:cNvPr id="5" name="Θέση υποσέλιδου 4">
            <a:extLst>
              <a:ext uri="{FF2B5EF4-FFF2-40B4-BE49-F238E27FC236}">
                <a16:creationId xmlns:a16="http://schemas.microsoft.com/office/drawing/2014/main" id="{B64282EE-F41D-7F6B-2076-C658F59BDB1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64A46E9-1CC2-A7D2-B18C-69D2B3FBE55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239199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3" name="Shape 53"/>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54" name="Shape 54"/>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55" name="Shape 55"/>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dirty="0"/>
          </a:p>
        </p:txBody>
      </p:sp>
    </p:spTree>
    <p:extLst>
      <p:ext uri="{BB962C8B-B14F-4D97-AF65-F5344CB8AC3E}">
        <p14:creationId xmlns:p14="http://schemas.microsoft.com/office/powerpoint/2010/main" val="235685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6752D1B5-BA53-6481-474E-2EE7A6D1FF12}"/>
              </a:ext>
            </a:extLst>
          </p:cNvPr>
          <p:cNvSpPr>
            <a:spLocks noGrp="1"/>
          </p:cNvSpPr>
          <p:nvPr>
            <p:ph type="dt" sz="half" idx="10"/>
          </p:nvPr>
        </p:nvSpPr>
        <p:spPr/>
        <p:txBody>
          <a:bodyPr/>
          <a:lstStyle/>
          <a:p>
            <a:fld id="{FA18AEA9-71C6-468C-BEB2-7FB1CAECB70F}" type="datetimeFigureOut">
              <a:rPr lang="el-GR" smtClean="0"/>
              <a:t>19/3/2026</a:t>
            </a:fld>
            <a:endParaRPr lang="el-GR"/>
          </a:p>
        </p:txBody>
      </p:sp>
      <p:sp>
        <p:nvSpPr>
          <p:cNvPr id="5" name="Θέση υποσέλιδου 4">
            <a:extLst>
              <a:ext uri="{FF2B5EF4-FFF2-40B4-BE49-F238E27FC236}">
                <a16:creationId xmlns:a16="http://schemas.microsoft.com/office/drawing/2014/main" id="{DB707AFC-FF13-3D18-A576-6BFF1AD4DF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A11A37-CB44-6D2D-E490-97C6255F48DB}"/>
              </a:ext>
            </a:extLst>
          </p:cNvPr>
          <p:cNvSpPr>
            <a:spLocks noGrp="1"/>
          </p:cNvSpPr>
          <p:nvPr>
            <p:ph type="sldNum" sz="quarter" idx="12"/>
          </p:nvPr>
        </p:nvSpPr>
        <p:spPr/>
        <p:txBody>
          <a:bodyPr/>
          <a:lstStyle/>
          <a:p>
            <a:fld id="{F8B1DC26-6129-45E6-B3DE-8F39747A7F71}" type="slidenum">
              <a:rPr lang="el-GR" smtClean="0"/>
              <a:t>‹#›</a:t>
            </a:fld>
            <a:endParaRPr lang="el-GR"/>
          </a:p>
        </p:txBody>
      </p:sp>
      <p:sp>
        <p:nvSpPr>
          <p:cNvPr id="7" name="Θέση τίτλου 1">
            <a:extLst>
              <a:ext uri="{FF2B5EF4-FFF2-40B4-BE49-F238E27FC236}">
                <a16:creationId xmlns:a16="http://schemas.microsoft.com/office/drawing/2014/main" id="{7E16175E-F3D0-4B46-2EE5-9C896A109045}"/>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3135145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74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C51F3F-A005-3BA9-10E2-3A482100AD8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B6E654C-8964-0AF7-34FF-BD50C2CF211F}"/>
              </a:ext>
            </a:extLst>
          </p:cNvPr>
          <p:cNvSpPr>
            <a:spLocks noGrp="1"/>
          </p:cNvSpPr>
          <p:nvPr>
            <p:ph type="dt" sz="half" idx="10"/>
          </p:nvPr>
        </p:nvSpPr>
        <p:spPr/>
        <p:txBody>
          <a:bodyPr/>
          <a:lstStyle/>
          <a:p>
            <a:fld id="{33312B16-8557-4743-8EE6-3DDFEC79069C}" type="datetimeFigureOut">
              <a:rPr lang="el-GR" smtClean="0"/>
              <a:t>19/3/2026</a:t>
            </a:fld>
            <a:endParaRPr lang="el-GR"/>
          </a:p>
        </p:txBody>
      </p:sp>
      <p:sp>
        <p:nvSpPr>
          <p:cNvPr id="4" name="Θέση υποσέλιδου 3">
            <a:extLst>
              <a:ext uri="{FF2B5EF4-FFF2-40B4-BE49-F238E27FC236}">
                <a16:creationId xmlns:a16="http://schemas.microsoft.com/office/drawing/2014/main" id="{2DA513F4-377C-8213-406E-E05FDA99FCA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66D9FAF-D353-4D75-6242-880A95ACE3F6}"/>
              </a:ext>
            </a:extLst>
          </p:cNvPr>
          <p:cNvSpPr>
            <a:spLocks noGrp="1"/>
          </p:cNvSpPr>
          <p:nvPr>
            <p:ph type="sldNum" sz="quarter" idx="12"/>
          </p:nvPr>
        </p:nvSpPr>
        <p:spPr/>
        <p:txBody>
          <a:bodyPr/>
          <a:lstStyle/>
          <a:p>
            <a:fld id="{C6DD6E9A-F6BC-4101-9D32-73E53CB7934B}" type="slidenum">
              <a:rPr lang="el-GR" smtClean="0"/>
              <a:t>‹#›</a:t>
            </a:fld>
            <a:endParaRPr lang="el-GR"/>
          </a:p>
        </p:txBody>
      </p:sp>
      <p:sp>
        <p:nvSpPr>
          <p:cNvPr id="6" name="Θέση περιεχομένου 2">
            <a:extLst>
              <a:ext uri="{FF2B5EF4-FFF2-40B4-BE49-F238E27FC236}">
                <a16:creationId xmlns:a16="http://schemas.microsoft.com/office/drawing/2014/main" id="{38F1B451-D1F7-FA4D-007E-083E8C9EDCBE}"/>
              </a:ext>
            </a:extLst>
          </p:cNvPr>
          <p:cNvSpPr>
            <a:spLocks noGrp="1"/>
          </p:cNvSpPr>
          <p:nvPr>
            <p:ph idx="1"/>
          </p:nvPr>
        </p:nvSpPr>
        <p:spPr>
          <a:xfrm>
            <a:off x="838200" y="1825625"/>
            <a:ext cx="10515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149384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E5B180-03A5-54B2-FF10-D88D62CB1B6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D8BD2AB-2786-DEEA-66E7-D27B1A80A32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F7A3B8E-6754-BC80-511E-63AA56052E42}"/>
              </a:ext>
            </a:extLst>
          </p:cNvPr>
          <p:cNvSpPr>
            <a:spLocks noGrp="1"/>
          </p:cNvSpPr>
          <p:nvPr>
            <p:ph type="dt" sz="half" idx="10"/>
          </p:nvPr>
        </p:nvSpPr>
        <p:spPr/>
        <p:txBody>
          <a:bodyPr/>
          <a:lstStyle/>
          <a:p>
            <a:fld id="{33312B16-8557-4743-8EE6-3DDFEC79069C}" type="datetimeFigureOut">
              <a:rPr lang="el-GR" smtClean="0"/>
              <a:t>19/3/2026</a:t>
            </a:fld>
            <a:endParaRPr lang="el-GR"/>
          </a:p>
        </p:txBody>
      </p:sp>
      <p:sp>
        <p:nvSpPr>
          <p:cNvPr id="5" name="Θέση υποσέλιδου 4">
            <a:extLst>
              <a:ext uri="{FF2B5EF4-FFF2-40B4-BE49-F238E27FC236}">
                <a16:creationId xmlns:a16="http://schemas.microsoft.com/office/drawing/2014/main" id="{BD22244D-72CD-2979-F484-8014864503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DE94E2-BE2B-0F7F-9628-25ECE7C8DDBC}"/>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34181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C31601-5B7E-E389-2AE1-ABDA92D4B0E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86131FF-6BD8-B2C6-28DD-930B5881A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726B1E2-C7FB-27B2-717D-5D4208E3B7BD}"/>
              </a:ext>
            </a:extLst>
          </p:cNvPr>
          <p:cNvSpPr>
            <a:spLocks noGrp="1"/>
          </p:cNvSpPr>
          <p:nvPr>
            <p:ph type="dt" sz="half" idx="10"/>
          </p:nvPr>
        </p:nvSpPr>
        <p:spPr/>
        <p:txBody>
          <a:bodyPr/>
          <a:lstStyle/>
          <a:p>
            <a:fld id="{33312B16-8557-4743-8EE6-3DDFEC79069C}" type="datetimeFigureOut">
              <a:rPr lang="el-GR" smtClean="0"/>
              <a:t>19/3/2026</a:t>
            </a:fld>
            <a:endParaRPr lang="el-GR"/>
          </a:p>
        </p:txBody>
      </p:sp>
      <p:sp>
        <p:nvSpPr>
          <p:cNvPr id="5" name="Θέση υποσέλιδου 4">
            <a:extLst>
              <a:ext uri="{FF2B5EF4-FFF2-40B4-BE49-F238E27FC236}">
                <a16:creationId xmlns:a16="http://schemas.microsoft.com/office/drawing/2014/main" id="{2B663768-C5D9-E0C5-8700-0D441B623D5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157E914-FAC1-1C33-3BE9-CA363AF22B56}"/>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14083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ED5962-0662-A4B9-DA37-982F3BC1942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2EBBE3A-CF74-1428-8034-9927074D226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6B8698B-2578-4AE5-A22A-F33DC80AAEB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C2523CD-C411-DF42-96BE-5013E8427F8E}"/>
              </a:ext>
            </a:extLst>
          </p:cNvPr>
          <p:cNvSpPr>
            <a:spLocks noGrp="1"/>
          </p:cNvSpPr>
          <p:nvPr>
            <p:ph type="dt" sz="half" idx="10"/>
          </p:nvPr>
        </p:nvSpPr>
        <p:spPr/>
        <p:txBody>
          <a:bodyPr/>
          <a:lstStyle/>
          <a:p>
            <a:fld id="{33312B16-8557-4743-8EE6-3DDFEC79069C}" type="datetimeFigureOut">
              <a:rPr lang="el-GR" smtClean="0"/>
              <a:t>19/3/2026</a:t>
            </a:fld>
            <a:endParaRPr lang="el-GR"/>
          </a:p>
        </p:txBody>
      </p:sp>
      <p:sp>
        <p:nvSpPr>
          <p:cNvPr id="6" name="Θέση υποσέλιδου 5">
            <a:extLst>
              <a:ext uri="{FF2B5EF4-FFF2-40B4-BE49-F238E27FC236}">
                <a16:creationId xmlns:a16="http://schemas.microsoft.com/office/drawing/2014/main" id="{F00A34AE-467F-C56F-F5D0-88345088A7C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902BEBD-379D-CE1B-D170-5AB319ADCDCA}"/>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12496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81447-91D5-E3FA-4665-322C6E37777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7BB54E7-9723-FC84-5E40-FD9C5B5EA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FC01F0D-5FB6-E559-65AD-E935293C164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A9E3192-004C-C164-D50A-320CAC785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B456367-AB5B-6B8B-AE42-39EAD7C3D14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0E4C15F-4F64-8D60-AEC3-0EE18BA892D8}"/>
              </a:ext>
            </a:extLst>
          </p:cNvPr>
          <p:cNvSpPr>
            <a:spLocks noGrp="1"/>
          </p:cNvSpPr>
          <p:nvPr>
            <p:ph type="dt" sz="half" idx="10"/>
          </p:nvPr>
        </p:nvSpPr>
        <p:spPr/>
        <p:txBody>
          <a:bodyPr/>
          <a:lstStyle/>
          <a:p>
            <a:fld id="{33312B16-8557-4743-8EE6-3DDFEC79069C}" type="datetimeFigureOut">
              <a:rPr lang="el-GR" smtClean="0"/>
              <a:t>19/3/2026</a:t>
            </a:fld>
            <a:endParaRPr lang="el-GR"/>
          </a:p>
        </p:txBody>
      </p:sp>
      <p:sp>
        <p:nvSpPr>
          <p:cNvPr id="8" name="Θέση υποσέλιδου 7">
            <a:extLst>
              <a:ext uri="{FF2B5EF4-FFF2-40B4-BE49-F238E27FC236}">
                <a16:creationId xmlns:a16="http://schemas.microsoft.com/office/drawing/2014/main" id="{2BDE0303-FC11-56B8-3B92-8680921BFA1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3985EC7-CF44-F42B-603E-2ED0A46960BE}"/>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2593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12C978-79DA-B2DF-BA1E-F79B7076B06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FC4F3B5-BCDD-E310-F14E-9B644255DCC0}"/>
              </a:ext>
            </a:extLst>
          </p:cNvPr>
          <p:cNvSpPr>
            <a:spLocks noGrp="1"/>
          </p:cNvSpPr>
          <p:nvPr>
            <p:ph type="dt" sz="half" idx="10"/>
          </p:nvPr>
        </p:nvSpPr>
        <p:spPr/>
        <p:txBody>
          <a:bodyPr/>
          <a:lstStyle/>
          <a:p>
            <a:fld id="{33312B16-8557-4743-8EE6-3DDFEC79069C}" type="datetimeFigureOut">
              <a:rPr lang="el-GR" smtClean="0"/>
              <a:t>19/3/2026</a:t>
            </a:fld>
            <a:endParaRPr lang="el-GR"/>
          </a:p>
        </p:txBody>
      </p:sp>
      <p:sp>
        <p:nvSpPr>
          <p:cNvPr id="4" name="Θέση υποσέλιδου 3">
            <a:extLst>
              <a:ext uri="{FF2B5EF4-FFF2-40B4-BE49-F238E27FC236}">
                <a16:creationId xmlns:a16="http://schemas.microsoft.com/office/drawing/2014/main" id="{B0D03EE5-8F19-1B71-D626-2B7DE5A4C10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E86306C-C37E-5F48-0ECB-7BD8E9D24CCE}"/>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97202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323DC95-1F9B-1304-D7CB-2DFB69813285}"/>
              </a:ext>
            </a:extLst>
          </p:cNvPr>
          <p:cNvSpPr>
            <a:spLocks noGrp="1"/>
          </p:cNvSpPr>
          <p:nvPr>
            <p:ph type="dt" sz="half" idx="10"/>
          </p:nvPr>
        </p:nvSpPr>
        <p:spPr/>
        <p:txBody>
          <a:bodyPr/>
          <a:lstStyle/>
          <a:p>
            <a:fld id="{33312B16-8557-4743-8EE6-3DDFEC79069C}" type="datetimeFigureOut">
              <a:rPr lang="el-GR" smtClean="0"/>
              <a:t>19/3/2026</a:t>
            </a:fld>
            <a:endParaRPr lang="el-GR"/>
          </a:p>
        </p:txBody>
      </p:sp>
      <p:sp>
        <p:nvSpPr>
          <p:cNvPr id="3" name="Θέση υποσέλιδου 2">
            <a:extLst>
              <a:ext uri="{FF2B5EF4-FFF2-40B4-BE49-F238E27FC236}">
                <a16:creationId xmlns:a16="http://schemas.microsoft.com/office/drawing/2014/main" id="{FFEEAAAA-C5B4-8079-5026-3F96E46F0A5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438664D-825B-70E2-B424-B0E48334834F}"/>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08154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2D9265-3AED-E571-B24E-474E4433C96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26D340B-9A85-D1A4-B2A3-B979FECF7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6F1AF9A-BCBF-4FEE-E23D-9E8716917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E209292-DA13-E712-0F08-993783B9C4A1}"/>
              </a:ext>
            </a:extLst>
          </p:cNvPr>
          <p:cNvSpPr>
            <a:spLocks noGrp="1"/>
          </p:cNvSpPr>
          <p:nvPr>
            <p:ph type="dt" sz="half" idx="10"/>
          </p:nvPr>
        </p:nvSpPr>
        <p:spPr/>
        <p:txBody>
          <a:bodyPr/>
          <a:lstStyle/>
          <a:p>
            <a:fld id="{33312B16-8557-4743-8EE6-3DDFEC79069C}" type="datetimeFigureOut">
              <a:rPr lang="el-GR" smtClean="0"/>
              <a:t>19/3/2026</a:t>
            </a:fld>
            <a:endParaRPr lang="el-GR"/>
          </a:p>
        </p:txBody>
      </p:sp>
      <p:sp>
        <p:nvSpPr>
          <p:cNvPr id="6" name="Θέση υποσέλιδου 5">
            <a:extLst>
              <a:ext uri="{FF2B5EF4-FFF2-40B4-BE49-F238E27FC236}">
                <a16:creationId xmlns:a16="http://schemas.microsoft.com/office/drawing/2014/main" id="{BCA5D16D-8992-6C3A-7D88-AB6205BCA12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CFBF6E2-149E-8E53-CE23-E07A765AF94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99860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2396CA78-E66D-AA14-B2F5-C8BA18BBFBF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69" y="0"/>
            <a:ext cx="12189461" cy="6858000"/>
          </a:xfrm>
          <a:prstGeom prst="rect">
            <a:avLst/>
          </a:prstGeom>
        </p:spPr>
      </p:pic>
      <p:sp>
        <p:nvSpPr>
          <p:cNvPr id="2" name="Θέση τίτλου 1">
            <a:extLst>
              <a:ext uri="{FF2B5EF4-FFF2-40B4-BE49-F238E27FC236}">
                <a16:creationId xmlns:a16="http://schemas.microsoft.com/office/drawing/2014/main" id="{751C3A3A-2600-909B-C7FA-BAFEDE7B2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1C4AA6C-A549-9668-BC95-EFB991848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ημερομηνίας 3">
            <a:extLst>
              <a:ext uri="{FF2B5EF4-FFF2-40B4-BE49-F238E27FC236}">
                <a16:creationId xmlns:a16="http://schemas.microsoft.com/office/drawing/2014/main" id="{C052320E-A551-2E40-8D7A-9CCB3B42C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12B16-8557-4743-8EE6-3DDFEC79069C}" type="datetimeFigureOut">
              <a:rPr lang="el-GR" smtClean="0"/>
              <a:t>19/3/2026</a:t>
            </a:fld>
            <a:endParaRPr lang="el-GR"/>
          </a:p>
        </p:txBody>
      </p:sp>
      <p:sp>
        <p:nvSpPr>
          <p:cNvPr id="5" name="Θέση υποσέλιδου 4">
            <a:extLst>
              <a:ext uri="{FF2B5EF4-FFF2-40B4-BE49-F238E27FC236}">
                <a16:creationId xmlns:a16="http://schemas.microsoft.com/office/drawing/2014/main" id="{295BD96A-21E8-290D-D80B-E4C72C952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A3E2E86-9DD1-AA85-BEF6-A05BBC05D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ctr">
              <a:defRPr sz="1200">
                <a:solidFill>
                  <a:srgbClr val="0D4F8C"/>
                </a:solidFill>
              </a:defRPr>
            </a:lvl1pPr>
          </a:lstStyle>
          <a:p>
            <a:fld id="{C6DD6E9A-F6BC-4101-9D32-73E53CB7934B}" type="slidenum">
              <a:rPr lang="el-GR" smtClean="0"/>
              <a:pPr/>
              <a:t>‹#›</a:t>
            </a:fld>
            <a:endParaRPr lang="el-GR" dirty="0"/>
          </a:p>
        </p:txBody>
      </p:sp>
      <p:pic>
        <p:nvPicPr>
          <p:cNvPr id="9" name="Εικόνα 8">
            <a:extLst>
              <a:ext uri="{FF2B5EF4-FFF2-40B4-BE49-F238E27FC236}">
                <a16:creationId xmlns:a16="http://schemas.microsoft.com/office/drawing/2014/main" id="{3D71919C-7B8B-91A4-B0A8-D0AF9F0448D2}"/>
              </a:ext>
            </a:extLst>
          </p:cNvPr>
          <p:cNvPicPr>
            <a:picLocks noChangeAspect="1"/>
          </p:cNvPicPr>
          <p:nvPr userDrawn="1"/>
        </p:nvPicPr>
        <p:blipFill>
          <a:blip r:embed="rId16"/>
          <a:stretch>
            <a:fillRect/>
          </a:stretch>
        </p:blipFill>
        <p:spPr>
          <a:xfrm>
            <a:off x="764771" y="6198569"/>
            <a:ext cx="3208713" cy="631482"/>
          </a:xfrm>
          <a:prstGeom prst="rect">
            <a:avLst/>
          </a:prstGeom>
        </p:spPr>
      </p:pic>
    </p:spTree>
    <p:extLst>
      <p:ext uri="{BB962C8B-B14F-4D97-AF65-F5344CB8AC3E}">
        <p14:creationId xmlns:p14="http://schemas.microsoft.com/office/powerpoint/2010/main" val="303870931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8" r:id="rId13"/>
  </p:sldLayoutIdLst>
  <p:txStyles>
    <p:title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4F8C"/>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F8C"/>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F8C"/>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EFEEE7-16A3-129E-A980-495951F3EEFA}"/>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4" name="Θέση ημερομηνίας 3">
            <a:extLst>
              <a:ext uri="{FF2B5EF4-FFF2-40B4-BE49-F238E27FC236}">
                <a16:creationId xmlns:a16="http://schemas.microsoft.com/office/drawing/2014/main" id="{6DB554EC-C5F1-0DD1-BF83-B5ECC0159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8AEA9-71C6-468C-BEB2-7FB1CAECB70F}" type="datetimeFigureOut">
              <a:rPr lang="el-GR" smtClean="0"/>
              <a:t>19/3/2026</a:t>
            </a:fld>
            <a:endParaRPr lang="el-GR"/>
          </a:p>
        </p:txBody>
      </p:sp>
      <p:sp>
        <p:nvSpPr>
          <p:cNvPr id="5" name="Θέση υποσέλιδου 4">
            <a:extLst>
              <a:ext uri="{FF2B5EF4-FFF2-40B4-BE49-F238E27FC236}">
                <a16:creationId xmlns:a16="http://schemas.microsoft.com/office/drawing/2014/main" id="{40269398-EA6B-43F4-1772-65E972F5A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DBA4EF-1999-F613-70F6-2AD4EF7FF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1DC26-6129-45E6-B3DE-8F39747A7F71}" type="slidenum">
              <a:rPr lang="el-GR" smtClean="0"/>
              <a:t>‹#›</a:t>
            </a:fld>
            <a:endParaRPr lang="el-GR"/>
          </a:p>
        </p:txBody>
      </p:sp>
    </p:spTree>
    <p:extLst>
      <p:ext uri="{BB962C8B-B14F-4D97-AF65-F5344CB8AC3E}">
        <p14:creationId xmlns:p14="http://schemas.microsoft.com/office/powerpoint/2010/main" val="385799358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36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57106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408" y="319177"/>
            <a:ext cx="2820837" cy="1414732"/>
          </a:xfrm>
          <a:prstGeom prst="rect">
            <a:avLst/>
          </a:prstGeom>
          <a:solidFill>
            <a:srgbClr val="0D4F8C"/>
          </a:solidFill>
        </p:spPr>
        <p:txBody>
          <a:bodyPr wrap="square" rtlCol="0">
            <a:spAutoFit/>
          </a:bodyPr>
          <a:lstStyle/>
          <a:p>
            <a:endParaRPr lang="el-GR" dirty="0"/>
          </a:p>
        </p:txBody>
      </p:sp>
      <p:sp>
        <p:nvSpPr>
          <p:cNvPr id="2" name="Τίτλος 1">
            <a:extLst>
              <a:ext uri="{FF2B5EF4-FFF2-40B4-BE49-F238E27FC236}">
                <a16:creationId xmlns:a16="http://schemas.microsoft.com/office/drawing/2014/main" id="{4EA2F15A-455E-E61D-541D-C3483ADD1525}"/>
              </a:ext>
            </a:extLst>
          </p:cNvPr>
          <p:cNvSpPr>
            <a:spLocks noGrp="1"/>
          </p:cNvSpPr>
          <p:nvPr>
            <p:ph type="ctrTitle"/>
          </p:nvPr>
        </p:nvSpPr>
        <p:spPr>
          <a:xfrm>
            <a:off x="0" y="0"/>
            <a:ext cx="12192000" cy="2771480"/>
          </a:xfrm>
        </p:spPr>
        <p:txBody>
          <a:bodyPr anchor="ctr">
            <a:noAutofit/>
          </a:bodyPr>
          <a:lstStyle/>
          <a:p>
            <a:pPr algn="ctr"/>
            <a:r>
              <a:rPr lang="el-GR" sz="2800" b="1" dirty="0"/>
              <a:t>Ενημέρωση – Εκπαίδευση Δικαιούχων </a:t>
            </a:r>
            <a:br>
              <a:rPr lang="el-GR" sz="2800" b="1" dirty="0"/>
            </a:br>
            <a:r>
              <a:rPr lang="el-GR" sz="2800" b="1" i="1" dirty="0"/>
              <a:t>στο πλαίσιο υλοποίησης του </a:t>
            </a:r>
            <a:br>
              <a:rPr lang="el-GR" sz="2800" b="1" dirty="0"/>
            </a:br>
            <a:br>
              <a:rPr lang="el-GR" sz="1200" b="1" dirty="0"/>
            </a:br>
            <a:r>
              <a:rPr lang="el-GR" sz="2800" b="1" dirty="0"/>
              <a:t>Περιφερειακού Προγράμματος </a:t>
            </a:r>
            <a:br>
              <a:rPr lang="el-GR" sz="2800" b="1" dirty="0"/>
            </a:br>
            <a:r>
              <a:rPr lang="el-GR" sz="2800" b="1" dirty="0"/>
              <a:t>«Ανατολική Μακεδονία, Θράκη» 2021-2027</a:t>
            </a:r>
            <a:br>
              <a:rPr lang="en-US" sz="2800" b="1" dirty="0"/>
            </a:br>
            <a:endParaRPr lang="el-GR" sz="2400" dirty="0"/>
          </a:p>
        </p:txBody>
      </p:sp>
      <p:sp>
        <p:nvSpPr>
          <p:cNvPr id="3" name="Υπότιτλος 2">
            <a:extLst>
              <a:ext uri="{FF2B5EF4-FFF2-40B4-BE49-F238E27FC236}">
                <a16:creationId xmlns:a16="http://schemas.microsoft.com/office/drawing/2014/main" id="{AF4C35F4-0304-55DE-B493-0D5FA8737181}"/>
              </a:ext>
            </a:extLst>
          </p:cNvPr>
          <p:cNvSpPr>
            <a:spLocks noGrp="1"/>
          </p:cNvSpPr>
          <p:nvPr>
            <p:ph type="subTitle" idx="1"/>
          </p:nvPr>
        </p:nvSpPr>
        <p:spPr>
          <a:xfrm>
            <a:off x="0" y="3330892"/>
            <a:ext cx="12192000" cy="357666"/>
          </a:xfrm>
        </p:spPr>
        <p:txBody>
          <a:bodyPr>
            <a:normAutofit/>
          </a:bodyPr>
          <a:lstStyle/>
          <a:p>
            <a:pPr algn="ctr"/>
            <a:r>
              <a:rPr lang="el-GR" b="1" dirty="0">
                <a:solidFill>
                  <a:srgbClr val="00BFE0"/>
                </a:solidFill>
              </a:rPr>
              <a:t>Κομοτηνή, 23/03/202</a:t>
            </a:r>
            <a:r>
              <a:rPr lang="en-US" b="1" dirty="0">
                <a:solidFill>
                  <a:srgbClr val="00BFE0"/>
                </a:solidFill>
              </a:rPr>
              <a:t>6</a:t>
            </a:r>
            <a:endParaRPr lang="el-GR" b="1" dirty="0">
              <a:solidFill>
                <a:srgbClr val="00BFE0"/>
              </a:solidFill>
            </a:endParaRPr>
          </a:p>
        </p:txBody>
      </p:sp>
      <p:pic>
        <p:nvPicPr>
          <p:cNvPr id="5" name="Εικόνα 4" descr="Εικόνα που περιέχει κείμενο, γραμματοσειρά, στιγμιότυπο οθόνης&#10;&#10;Περιγραφή που δημιουργήθηκε αυτόματα">
            <a:extLst>
              <a:ext uri="{FF2B5EF4-FFF2-40B4-BE49-F238E27FC236}">
                <a16:creationId xmlns:a16="http://schemas.microsoft.com/office/drawing/2014/main" id="{C6D72732-E87A-1E23-01FE-5932187FF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08" y="5857489"/>
            <a:ext cx="3794271" cy="668749"/>
          </a:xfrm>
          <a:prstGeom prst="rect">
            <a:avLst/>
          </a:prstGeom>
        </p:spPr>
      </p:pic>
      <p:sp>
        <p:nvSpPr>
          <p:cNvPr id="6" name="7 - TextBox">
            <a:extLst>
              <a:ext uri="{FF2B5EF4-FFF2-40B4-BE49-F238E27FC236}">
                <a16:creationId xmlns:a16="http://schemas.microsoft.com/office/drawing/2014/main" id="{5E88F8EC-9231-3127-A7C5-E015FEC94DD0}"/>
              </a:ext>
            </a:extLst>
          </p:cNvPr>
          <p:cNvSpPr txBox="1">
            <a:spLocks noChangeArrowheads="1"/>
          </p:cNvSpPr>
          <p:nvPr/>
        </p:nvSpPr>
        <p:spPr bwMode="auto">
          <a:xfrm>
            <a:off x="8100205" y="5637866"/>
            <a:ext cx="409179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l-GR" altLang="el-GR" sz="1800" b="1" dirty="0">
                <a:solidFill>
                  <a:srgbClr val="144E8C"/>
                </a:solidFill>
                <a:latin typeface="Calibri" panose="020F0502020204030204" pitchFamily="34" charset="0"/>
                <a:cs typeface="Arial" panose="020B0604020202020204" pitchFamily="34" charset="0"/>
              </a:rPr>
              <a:t>Λαρίσης Σοφοκλής</a:t>
            </a:r>
            <a:endParaRPr lang="en-US" altLang="el-GR" sz="1800" b="1" dirty="0">
              <a:solidFill>
                <a:srgbClr val="144E8C"/>
              </a:solidFill>
              <a:latin typeface="Calibri" panose="020F0502020204030204" pitchFamily="34" charset="0"/>
              <a:cs typeface="Arial" panose="020B0604020202020204" pitchFamily="34" charset="0"/>
            </a:endParaRPr>
          </a:p>
          <a:p>
            <a:pPr eaLnBrk="1" hangingPunct="1">
              <a:spcBef>
                <a:spcPct val="0"/>
              </a:spcBef>
              <a:buClrTx/>
              <a:buSzTx/>
              <a:buFontTx/>
              <a:buNone/>
            </a:pPr>
            <a:r>
              <a:rPr lang="el-GR" altLang="el-GR" sz="1600" dirty="0">
                <a:solidFill>
                  <a:srgbClr val="144E8C"/>
                </a:solidFill>
                <a:latin typeface="Calibri" panose="020F0502020204030204" pitchFamily="34" charset="0"/>
                <a:cs typeface="Arial" panose="020B0604020202020204" pitchFamily="34" charset="0"/>
              </a:rPr>
              <a:t>Προϊστάμενος Μονάδας Β2</a:t>
            </a:r>
            <a:endParaRPr lang="en-US" altLang="el-GR" sz="1600" dirty="0">
              <a:solidFill>
                <a:srgbClr val="144E8C"/>
              </a:solidFill>
              <a:latin typeface="Calibri" panose="020F0502020204030204" pitchFamily="34" charset="0"/>
              <a:cs typeface="Arial" panose="020B0604020202020204" pitchFamily="34" charset="0"/>
            </a:endParaRPr>
          </a:p>
          <a:p>
            <a:pPr eaLnBrk="1" hangingPunct="1">
              <a:spcBef>
                <a:spcPct val="0"/>
              </a:spcBef>
              <a:buClrTx/>
              <a:buSzTx/>
              <a:buFontTx/>
              <a:buNone/>
            </a:pPr>
            <a:r>
              <a:rPr lang="el-GR" altLang="el-GR" sz="1600" dirty="0">
                <a:solidFill>
                  <a:srgbClr val="144E8C"/>
                </a:solidFill>
                <a:latin typeface="Calibri" panose="020F0502020204030204" pitchFamily="34" charset="0"/>
                <a:cs typeface="Arial" panose="020B0604020202020204" pitchFamily="34" charset="0"/>
              </a:rPr>
              <a:t>Ειδικής Υπηρεσίας Διαχείρισης</a:t>
            </a:r>
            <a:r>
              <a:rPr lang="en-US" altLang="el-GR" sz="1600" dirty="0">
                <a:solidFill>
                  <a:srgbClr val="144E8C"/>
                </a:solidFill>
                <a:latin typeface="Calibri" panose="020F0502020204030204" pitchFamily="34" charset="0"/>
                <a:cs typeface="Arial" panose="020B0604020202020204" pitchFamily="34" charset="0"/>
              </a:rPr>
              <a:t> </a:t>
            </a:r>
            <a:r>
              <a:rPr lang="el-GR" altLang="el-GR" sz="1600" dirty="0">
                <a:solidFill>
                  <a:srgbClr val="144E8C"/>
                </a:solidFill>
                <a:latin typeface="Calibri" panose="020F0502020204030204" pitchFamily="34" charset="0"/>
                <a:cs typeface="Arial" panose="020B0604020202020204" pitchFamily="34" charset="0"/>
              </a:rPr>
              <a:t>Προγράμματος «Ανατολική Μακεδονία, Θράκη»</a:t>
            </a:r>
          </a:p>
        </p:txBody>
      </p:sp>
    </p:spTree>
    <p:extLst>
      <p:ext uri="{BB962C8B-B14F-4D97-AF65-F5344CB8AC3E}">
        <p14:creationId xmlns:p14="http://schemas.microsoft.com/office/powerpoint/2010/main" val="345400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 y="961718"/>
            <a:ext cx="10058400" cy="566290"/>
          </a:xfrm>
          <a:prstGeom prst="rect">
            <a:avLst/>
          </a:prstGeom>
        </p:spPr>
      </p:pic>
      <p:cxnSp>
        <p:nvCxnSpPr>
          <p:cNvPr id="13" name="Ευθύγραμμο βέλος σύνδεσης 12"/>
          <p:cNvCxnSpPr>
            <a:cxnSpLocks/>
          </p:cNvCxnSpPr>
          <p:nvPr/>
        </p:nvCxnSpPr>
        <p:spPr>
          <a:xfrm flipH="1">
            <a:off x="10890518" y="1052209"/>
            <a:ext cx="392753" cy="49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62" y="1618438"/>
            <a:ext cx="6720543" cy="4575689"/>
          </a:xfrm>
          <a:prstGeom prst="rect">
            <a:avLst/>
          </a:prstGeom>
        </p:spPr>
      </p:pic>
      <p:sp>
        <p:nvSpPr>
          <p:cNvPr id="18" name="Ορθογώνιο: Στρογγύλεμα γωνιών 14">
            <a:extLst>
              <a:ext uri="{FF2B5EF4-FFF2-40B4-BE49-F238E27FC236}">
                <a16:creationId xmlns:a16="http://schemas.microsoft.com/office/drawing/2014/main" id="{C177B1E5-51C6-A5A9-860B-BE42D8B3A681}"/>
              </a:ext>
            </a:extLst>
          </p:cNvPr>
          <p:cNvSpPr/>
          <p:nvPr/>
        </p:nvSpPr>
        <p:spPr>
          <a:xfrm>
            <a:off x="933450" y="961717"/>
            <a:ext cx="847725" cy="190807"/>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3" name="1 - Τίτλος">
            <a:extLst>
              <a:ext uri="{FF2B5EF4-FFF2-40B4-BE49-F238E27FC236}">
                <a16:creationId xmlns:a16="http://schemas.microsoft.com/office/drawing/2014/main" id="{16A95F87-54F1-1698-E890-66462936E827}"/>
              </a:ext>
            </a:extLst>
          </p:cNvPr>
          <p:cNvSpPr>
            <a:spLocks noGrp="1"/>
          </p:cNvSpPr>
          <p:nvPr>
            <p:ph type="title"/>
          </p:nvPr>
        </p:nvSpPr>
        <p:spPr>
          <a:xfrm>
            <a:off x="174567" y="235229"/>
            <a:ext cx="11013077" cy="530770"/>
          </a:xfrm>
        </p:spPr>
        <p:txBody>
          <a:bodyPr>
            <a:noAutofit/>
          </a:bodyPr>
          <a:lstStyle/>
          <a:p>
            <a:pPr algn="ctr"/>
            <a:r>
              <a:rPr lang="el-GR" sz="2400" b="1" dirty="0">
                <a:solidFill>
                  <a:srgbClr val="144E8C"/>
                </a:solidFill>
              </a:rPr>
              <a:t>Δημιουργία Προέγκρισης Δημοπράτησης – Β. Στοιχεία διακήρυξης</a:t>
            </a:r>
          </a:p>
        </p:txBody>
      </p:sp>
      <p:sp>
        <p:nvSpPr>
          <p:cNvPr id="4" name="TextBox 3">
            <a:extLst>
              <a:ext uri="{FF2B5EF4-FFF2-40B4-BE49-F238E27FC236}">
                <a16:creationId xmlns:a16="http://schemas.microsoft.com/office/drawing/2014/main" id="{36EB40BD-2CB2-9AAB-B1D3-A8432AA76962}"/>
              </a:ext>
            </a:extLst>
          </p:cNvPr>
          <p:cNvSpPr txBox="1"/>
          <p:nvPr/>
        </p:nvSpPr>
        <p:spPr>
          <a:xfrm>
            <a:off x="7659233" y="1618439"/>
            <a:ext cx="3123444" cy="4039978"/>
          </a:xfrm>
          <a:prstGeom prst="rect">
            <a:avLst/>
          </a:prstGeom>
          <a:noFill/>
          <a:ln w="25400">
            <a:solidFill>
              <a:srgbClr val="FF0000"/>
            </a:solidFill>
          </a:ln>
        </p:spPr>
        <p:txBody>
          <a:bodyPr wrap="square" rtlCol="0">
            <a:spAutoFit/>
          </a:bodyPr>
          <a:lstStyle/>
          <a:p>
            <a:pPr algn="just"/>
            <a:r>
              <a:rPr lang="el-GR" b="1" dirty="0">
                <a:solidFill>
                  <a:schemeClr val="accent5">
                    <a:lumMod val="50000"/>
                  </a:schemeClr>
                </a:solidFill>
              </a:rPr>
              <a:t>Στην καρτέλα «Β. Στοιχεία Διακήρυξης» «Διαγωνισμοί» (1), επιλέγουμε «Προσθήκη» (2), ανοίγει νέο παράθυρο Προσθήκης/Επεξεργασίας του διαγωνισμού. Συμπληρώνονται τα πεδία του πίνακα για τα οποία υπάρχει πληροφορία καθώς και οι πιθανές ημερομηνίες δημοσίευσης και διενέργειας του διαγωνισμού. </a:t>
            </a:r>
          </a:p>
          <a:p>
            <a:pPr algn="just"/>
            <a:r>
              <a:rPr lang="el-GR" b="1" dirty="0">
                <a:solidFill>
                  <a:schemeClr val="accent5">
                    <a:lumMod val="50000"/>
                  </a:schemeClr>
                </a:solidFill>
              </a:rPr>
              <a:t>Στη συνέχεια κάνουμε «Αποδοχή» (3).</a:t>
            </a:r>
          </a:p>
        </p:txBody>
      </p:sp>
      <p:sp>
        <p:nvSpPr>
          <p:cNvPr id="5" name="Ορθογώνιο: Στρογγύλεμα γωνιών 14">
            <a:extLst>
              <a:ext uri="{FF2B5EF4-FFF2-40B4-BE49-F238E27FC236}">
                <a16:creationId xmlns:a16="http://schemas.microsoft.com/office/drawing/2014/main" id="{3B9572C9-B7E3-E841-5B54-089F3D76BC6E}"/>
              </a:ext>
            </a:extLst>
          </p:cNvPr>
          <p:cNvSpPr/>
          <p:nvPr/>
        </p:nvSpPr>
        <p:spPr>
          <a:xfrm>
            <a:off x="10330004" y="1000124"/>
            <a:ext cx="535793" cy="152400"/>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cxnSp>
        <p:nvCxnSpPr>
          <p:cNvPr id="8" name="Ευθύγραμμο βέλος σύνδεσης 7">
            <a:extLst>
              <a:ext uri="{FF2B5EF4-FFF2-40B4-BE49-F238E27FC236}">
                <a16:creationId xmlns:a16="http://schemas.microsoft.com/office/drawing/2014/main" id="{AD80346F-F982-B184-3D79-BD5192BF5428}"/>
              </a:ext>
            </a:extLst>
          </p:cNvPr>
          <p:cNvCxnSpPr>
            <a:cxnSpLocks/>
          </p:cNvCxnSpPr>
          <p:nvPr/>
        </p:nvCxnSpPr>
        <p:spPr>
          <a:xfrm flipH="1">
            <a:off x="1862704" y="1038702"/>
            <a:ext cx="105251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Οβάλ 10">
            <a:extLst>
              <a:ext uri="{FF2B5EF4-FFF2-40B4-BE49-F238E27FC236}">
                <a16:creationId xmlns:a16="http://schemas.microsoft.com/office/drawing/2014/main" id="{11888032-3CEC-B4BA-BFAD-892285E28801}"/>
              </a:ext>
            </a:extLst>
          </p:cNvPr>
          <p:cNvSpPr/>
          <p:nvPr/>
        </p:nvSpPr>
        <p:spPr>
          <a:xfrm>
            <a:off x="2832327" y="77471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12" name="Οβάλ 11">
            <a:extLst>
              <a:ext uri="{FF2B5EF4-FFF2-40B4-BE49-F238E27FC236}">
                <a16:creationId xmlns:a16="http://schemas.microsoft.com/office/drawing/2014/main" id="{488292AC-B6C8-6BCD-FF5B-C165200C65DC}"/>
              </a:ext>
            </a:extLst>
          </p:cNvPr>
          <p:cNvSpPr/>
          <p:nvPr/>
        </p:nvSpPr>
        <p:spPr>
          <a:xfrm>
            <a:off x="11307992" y="765999"/>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
        <p:nvSpPr>
          <p:cNvPr id="14" name="Ορθογώνιο: Στρογγύλεμα γωνιών 14">
            <a:extLst>
              <a:ext uri="{FF2B5EF4-FFF2-40B4-BE49-F238E27FC236}">
                <a16:creationId xmlns:a16="http://schemas.microsoft.com/office/drawing/2014/main" id="{7278EFAD-C4D2-1250-30A5-A88777C1628E}"/>
              </a:ext>
            </a:extLst>
          </p:cNvPr>
          <p:cNvSpPr/>
          <p:nvPr/>
        </p:nvSpPr>
        <p:spPr>
          <a:xfrm>
            <a:off x="5538788" y="5800878"/>
            <a:ext cx="717158" cy="328318"/>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cxnSp>
        <p:nvCxnSpPr>
          <p:cNvPr id="15" name="Ευθύγραμμο βέλος σύνδεσης 14">
            <a:extLst>
              <a:ext uri="{FF2B5EF4-FFF2-40B4-BE49-F238E27FC236}">
                <a16:creationId xmlns:a16="http://schemas.microsoft.com/office/drawing/2014/main" id="{BA017B47-AEDB-6D06-74A6-451F2E39B7F1}"/>
              </a:ext>
            </a:extLst>
          </p:cNvPr>
          <p:cNvCxnSpPr>
            <a:cxnSpLocks/>
          </p:cNvCxnSpPr>
          <p:nvPr/>
        </p:nvCxnSpPr>
        <p:spPr>
          <a:xfrm>
            <a:off x="4962853" y="5974738"/>
            <a:ext cx="57593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Οβάλ 15">
            <a:extLst>
              <a:ext uri="{FF2B5EF4-FFF2-40B4-BE49-F238E27FC236}">
                <a16:creationId xmlns:a16="http://schemas.microsoft.com/office/drawing/2014/main" id="{A3199A92-CA4C-1A47-E04A-D617F7F235AB}"/>
              </a:ext>
            </a:extLst>
          </p:cNvPr>
          <p:cNvSpPr/>
          <p:nvPr/>
        </p:nvSpPr>
        <p:spPr>
          <a:xfrm>
            <a:off x="4505653" y="5784328"/>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3</a:t>
            </a:r>
            <a:endParaRPr lang="en-US" b="1" dirty="0">
              <a:solidFill>
                <a:schemeClr val="bg1"/>
              </a:solidFill>
            </a:endParaRPr>
          </a:p>
        </p:txBody>
      </p:sp>
      <p:cxnSp>
        <p:nvCxnSpPr>
          <p:cNvPr id="19" name="Ευθύγραμμο βέλος σύνδεσης 18">
            <a:extLst>
              <a:ext uri="{FF2B5EF4-FFF2-40B4-BE49-F238E27FC236}">
                <a16:creationId xmlns:a16="http://schemas.microsoft.com/office/drawing/2014/main" id="{A1E39ABD-8EBB-56D1-AD41-78A8143FEBCB}"/>
              </a:ext>
            </a:extLst>
          </p:cNvPr>
          <p:cNvCxnSpPr>
            <a:cxnSpLocks/>
          </p:cNvCxnSpPr>
          <p:nvPr/>
        </p:nvCxnSpPr>
        <p:spPr>
          <a:xfrm>
            <a:off x="4990013" y="5979841"/>
            <a:ext cx="57593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Οβάλ 19">
            <a:extLst>
              <a:ext uri="{FF2B5EF4-FFF2-40B4-BE49-F238E27FC236}">
                <a16:creationId xmlns:a16="http://schemas.microsoft.com/office/drawing/2014/main" id="{305ABC18-262E-21D7-A769-7695164B306E}"/>
              </a:ext>
            </a:extLst>
          </p:cNvPr>
          <p:cNvSpPr/>
          <p:nvPr/>
        </p:nvSpPr>
        <p:spPr>
          <a:xfrm>
            <a:off x="4532813" y="5789431"/>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3</a:t>
            </a:r>
            <a:endParaRPr lang="en-US" b="1" dirty="0">
              <a:solidFill>
                <a:schemeClr val="bg1"/>
              </a:solidFill>
            </a:endParaRPr>
          </a:p>
        </p:txBody>
      </p:sp>
    </p:spTree>
    <p:extLst>
      <p:ext uri="{BB962C8B-B14F-4D97-AF65-F5344CB8AC3E}">
        <p14:creationId xmlns:p14="http://schemas.microsoft.com/office/powerpoint/2010/main" val="794479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9" y="591982"/>
            <a:ext cx="12140481" cy="4821059"/>
          </a:xfrm>
          <a:prstGeom prst="rect">
            <a:avLst/>
          </a:prstGeom>
        </p:spPr>
      </p:pic>
      <p:sp>
        <p:nvSpPr>
          <p:cNvPr id="7" name="Οβάλ 6"/>
          <p:cNvSpPr/>
          <p:nvPr/>
        </p:nvSpPr>
        <p:spPr>
          <a:xfrm>
            <a:off x="5267325" y="1901358"/>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16" name="Οβάλ 15"/>
          <p:cNvSpPr/>
          <p:nvPr/>
        </p:nvSpPr>
        <p:spPr>
          <a:xfrm>
            <a:off x="10383315" y="293441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p>
        </p:txBody>
      </p:sp>
      <p:sp>
        <p:nvSpPr>
          <p:cNvPr id="17" name="Οβάλ 16"/>
          <p:cNvSpPr/>
          <p:nvPr/>
        </p:nvSpPr>
        <p:spPr>
          <a:xfrm>
            <a:off x="5419725" y="4976825"/>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p>
        </p:txBody>
      </p:sp>
      <p:sp>
        <p:nvSpPr>
          <p:cNvPr id="8" name="TextBox 7"/>
          <p:cNvSpPr txBox="1"/>
          <p:nvPr/>
        </p:nvSpPr>
        <p:spPr>
          <a:xfrm>
            <a:off x="2345177" y="5502415"/>
            <a:ext cx="7800975" cy="707886"/>
          </a:xfrm>
          <a:prstGeom prst="rect">
            <a:avLst/>
          </a:prstGeom>
          <a:noFill/>
          <a:ln w="15875">
            <a:solidFill>
              <a:srgbClr val="FF0000"/>
            </a:solidFill>
          </a:ln>
        </p:spPr>
        <p:txBody>
          <a:bodyPr wrap="square" rtlCol="0">
            <a:spAutoFit/>
          </a:bodyPr>
          <a:lstStyle/>
          <a:p>
            <a:r>
              <a:rPr lang="el-GR" sz="2000" b="1" dirty="0">
                <a:solidFill>
                  <a:schemeClr val="accent5">
                    <a:lumMod val="50000"/>
                  </a:schemeClr>
                </a:solidFill>
              </a:rPr>
              <a:t>Κριτήριο επιλογής της Κατηγορίας Λίστας Ελέγχου (3) αποτελεί η ορθή συμπλήρωση των πεδίων (1) και (2).</a:t>
            </a:r>
          </a:p>
        </p:txBody>
      </p:sp>
      <p:sp>
        <p:nvSpPr>
          <p:cNvPr id="9" name="Ορθογώνιο: Στρογγύλεμα γωνιών 14">
            <a:extLst>
              <a:ext uri="{FF2B5EF4-FFF2-40B4-BE49-F238E27FC236}">
                <a16:creationId xmlns:a16="http://schemas.microsoft.com/office/drawing/2014/main" id="{C177B1E5-51C6-A5A9-860B-BE42D8B3A681}"/>
              </a:ext>
            </a:extLst>
          </p:cNvPr>
          <p:cNvSpPr/>
          <p:nvPr/>
        </p:nvSpPr>
        <p:spPr>
          <a:xfrm>
            <a:off x="140677" y="2061575"/>
            <a:ext cx="4958861" cy="247438"/>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10" name="Ορθογώνιο: Στρογγύλεμα γωνιών 14">
            <a:extLst>
              <a:ext uri="{FF2B5EF4-FFF2-40B4-BE49-F238E27FC236}">
                <a16:creationId xmlns:a16="http://schemas.microsoft.com/office/drawing/2014/main" id="{C177B1E5-51C6-A5A9-860B-BE42D8B3A681}"/>
              </a:ext>
            </a:extLst>
          </p:cNvPr>
          <p:cNvSpPr/>
          <p:nvPr/>
        </p:nvSpPr>
        <p:spPr>
          <a:xfrm>
            <a:off x="8845062" y="3068481"/>
            <a:ext cx="1381124" cy="247438"/>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11" name="Ορθογώνιο: Στρογγύλεμα γωνιών 14">
            <a:extLst>
              <a:ext uri="{FF2B5EF4-FFF2-40B4-BE49-F238E27FC236}">
                <a16:creationId xmlns:a16="http://schemas.microsoft.com/office/drawing/2014/main" id="{C177B1E5-51C6-A5A9-860B-BE42D8B3A681}"/>
              </a:ext>
            </a:extLst>
          </p:cNvPr>
          <p:cNvSpPr/>
          <p:nvPr/>
        </p:nvSpPr>
        <p:spPr>
          <a:xfrm>
            <a:off x="73270" y="5160528"/>
            <a:ext cx="5194055" cy="247438"/>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4" name="TextBox 3">
            <a:extLst>
              <a:ext uri="{FF2B5EF4-FFF2-40B4-BE49-F238E27FC236}">
                <a16:creationId xmlns:a16="http://schemas.microsoft.com/office/drawing/2014/main" id="{D2DAF70F-DA1F-C077-EF0B-3BD6872D4062}"/>
              </a:ext>
            </a:extLst>
          </p:cNvPr>
          <p:cNvSpPr txBox="1"/>
          <p:nvPr/>
        </p:nvSpPr>
        <p:spPr>
          <a:xfrm>
            <a:off x="1079770" y="133276"/>
            <a:ext cx="9679021" cy="461665"/>
          </a:xfrm>
          <a:prstGeom prst="rect">
            <a:avLst/>
          </a:prstGeom>
          <a:noFill/>
        </p:spPr>
        <p:txBody>
          <a:bodyPr wrap="square">
            <a:spAutoFit/>
          </a:bodyPr>
          <a:lstStyle/>
          <a:p>
            <a:pPr algn="ctr"/>
            <a:r>
              <a:rPr lang="el-GR" sz="2400" b="1" dirty="0">
                <a:solidFill>
                  <a:srgbClr val="144E8C"/>
                </a:solidFill>
              </a:rPr>
              <a:t>Δημιουργία Προέγκρισης Δημοπράτησης</a:t>
            </a:r>
            <a:r>
              <a:rPr lang="el-GR" sz="2400" b="1" dirty="0">
                <a:solidFill>
                  <a:srgbClr val="0D4F8C"/>
                </a:solidFill>
                <a:latin typeface="Calibri" panose="020F0502020204030204" pitchFamily="34" charset="0"/>
                <a:cs typeface="Calibri" panose="020F0502020204030204" pitchFamily="34" charset="0"/>
              </a:rPr>
              <a:t>– Γ. Λίστα Ελέγχου</a:t>
            </a:r>
            <a:endParaRPr lang="el-GR" sz="2400" dirty="0"/>
          </a:p>
        </p:txBody>
      </p:sp>
    </p:spTree>
    <p:extLst>
      <p:ext uri="{BB962C8B-B14F-4D97-AF65-F5344CB8AC3E}">
        <p14:creationId xmlns:p14="http://schemas.microsoft.com/office/powerpoint/2010/main" val="109744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891"/>
            <a:ext cx="12064558" cy="3504117"/>
          </a:xfrm>
          <a:prstGeom prst="rect">
            <a:avLst/>
          </a:prstGeom>
        </p:spPr>
      </p:pic>
      <p:sp>
        <p:nvSpPr>
          <p:cNvPr id="9" name="Ορθογώνιο: Στρογγύλεμα γωνιών 14">
            <a:extLst>
              <a:ext uri="{FF2B5EF4-FFF2-40B4-BE49-F238E27FC236}">
                <a16:creationId xmlns:a16="http://schemas.microsoft.com/office/drawing/2014/main" id="{C177B1E5-51C6-A5A9-860B-BE42D8B3A681}"/>
              </a:ext>
            </a:extLst>
          </p:cNvPr>
          <p:cNvSpPr/>
          <p:nvPr/>
        </p:nvSpPr>
        <p:spPr>
          <a:xfrm>
            <a:off x="2166341" y="868970"/>
            <a:ext cx="3590376" cy="285750"/>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10" name="Ορθογώνιο: Στρογγύλεμα γωνιών 14">
            <a:extLst>
              <a:ext uri="{FF2B5EF4-FFF2-40B4-BE49-F238E27FC236}">
                <a16:creationId xmlns:a16="http://schemas.microsoft.com/office/drawing/2014/main" id="{C177B1E5-51C6-A5A9-860B-BE42D8B3A681}"/>
              </a:ext>
            </a:extLst>
          </p:cNvPr>
          <p:cNvSpPr/>
          <p:nvPr/>
        </p:nvSpPr>
        <p:spPr>
          <a:xfrm>
            <a:off x="59346" y="1692540"/>
            <a:ext cx="4467225" cy="285750"/>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cxnSp>
        <p:nvCxnSpPr>
          <p:cNvPr id="11" name="Ευθύγραμμο βέλος σύνδεσης 10"/>
          <p:cNvCxnSpPr>
            <a:cxnSpLocks/>
          </p:cNvCxnSpPr>
          <p:nvPr/>
        </p:nvCxnSpPr>
        <p:spPr>
          <a:xfrm flipV="1">
            <a:off x="10982527" y="2461098"/>
            <a:ext cx="719847" cy="18687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a:cxnSpLocks/>
          </p:cNvCxnSpPr>
          <p:nvPr/>
        </p:nvCxnSpPr>
        <p:spPr>
          <a:xfrm flipV="1">
            <a:off x="10982527" y="3326860"/>
            <a:ext cx="719847" cy="10029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79770" y="4329833"/>
            <a:ext cx="9902757" cy="1754326"/>
          </a:xfrm>
          <a:prstGeom prst="rect">
            <a:avLst/>
          </a:prstGeom>
          <a:noFill/>
          <a:ln w="22225">
            <a:solidFill>
              <a:srgbClr val="FF0000"/>
            </a:solidFill>
          </a:ln>
        </p:spPr>
        <p:txBody>
          <a:bodyPr wrap="square" rtlCol="0">
            <a:spAutoFit/>
          </a:bodyPr>
          <a:lstStyle/>
          <a:p>
            <a:r>
              <a:rPr lang="el-GR" b="1" dirty="0">
                <a:solidFill>
                  <a:schemeClr val="accent5">
                    <a:lumMod val="50000"/>
                  </a:schemeClr>
                </a:solidFill>
              </a:rPr>
              <a:t>Η ορθή συμπλήρωση της Λίστας που επιλέχθηκε στο προηγούμενο στάδιο γίνεται με απάντηση σε κάθε ερώτημα και </a:t>
            </a:r>
            <a:r>
              <a:rPr lang="el-GR" b="1" u="sng" dirty="0">
                <a:solidFill>
                  <a:schemeClr val="accent5">
                    <a:lumMod val="50000"/>
                  </a:schemeClr>
                </a:solidFill>
              </a:rPr>
              <a:t>σωστή</a:t>
            </a:r>
            <a:r>
              <a:rPr lang="el-GR" b="1" dirty="0">
                <a:solidFill>
                  <a:schemeClr val="accent5">
                    <a:lumMod val="50000"/>
                  </a:schemeClr>
                </a:solidFill>
              </a:rPr>
              <a:t> συμπλήρωση της Τεκμηρίωσης Δικαιούχου επί της σχετικής απάντησης.</a:t>
            </a:r>
          </a:p>
          <a:p>
            <a:r>
              <a:rPr lang="el-GR" b="1" dirty="0">
                <a:solidFill>
                  <a:schemeClr val="accent5">
                    <a:lumMod val="50000"/>
                  </a:schemeClr>
                </a:solidFill>
              </a:rPr>
              <a:t>Με τη χρήση του πεδίου      δίνονται διευκρινίσεις σχετικά με την ορθή συμπλήρωση των πεδίων Τεκμηρίωσης Δικαιούχου με βάση το ισχύον θεσμικό πλαίσιο που έχει επιλεγεί σε προηγούμενο στάδιο του αιτήματος.</a:t>
            </a:r>
          </a:p>
          <a:p>
            <a:r>
              <a:rPr lang="el-GR" b="1" dirty="0">
                <a:solidFill>
                  <a:schemeClr val="accent5">
                    <a:lumMod val="50000"/>
                  </a:schemeClr>
                </a:solidFill>
              </a:rPr>
              <a:t>Επισημαίνεται: Η Τεκμηρίωση θα πρέπει να αποδεικνύεται με επισύναψη των αντίστοιχων αρχείων.</a:t>
            </a:r>
          </a:p>
        </p:txBody>
      </p:sp>
      <p:sp>
        <p:nvSpPr>
          <p:cNvPr id="2" name="TextBox 1">
            <a:extLst>
              <a:ext uri="{FF2B5EF4-FFF2-40B4-BE49-F238E27FC236}">
                <a16:creationId xmlns:a16="http://schemas.microsoft.com/office/drawing/2014/main" id="{B6845D40-2843-DE70-0F76-E9F769977D35}"/>
              </a:ext>
            </a:extLst>
          </p:cNvPr>
          <p:cNvSpPr txBox="1"/>
          <p:nvPr/>
        </p:nvSpPr>
        <p:spPr>
          <a:xfrm>
            <a:off x="1079770" y="133276"/>
            <a:ext cx="9679021" cy="461665"/>
          </a:xfrm>
          <a:prstGeom prst="rect">
            <a:avLst/>
          </a:prstGeom>
          <a:noFill/>
        </p:spPr>
        <p:txBody>
          <a:bodyPr wrap="square">
            <a:spAutoFit/>
          </a:bodyPr>
          <a:lstStyle/>
          <a:p>
            <a:pPr algn="ctr"/>
            <a:r>
              <a:rPr lang="el-GR" sz="2400" b="1" dirty="0">
                <a:solidFill>
                  <a:srgbClr val="144E8C"/>
                </a:solidFill>
              </a:rPr>
              <a:t>Δημιουργία Προέγκρισης Δημοπράτησης</a:t>
            </a:r>
            <a:r>
              <a:rPr lang="el-GR" sz="2400" b="1" dirty="0">
                <a:solidFill>
                  <a:srgbClr val="0D4F8C"/>
                </a:solidFill>
                <a:latin typeface="Calibri" panose="020F0502020204030204" pitchFamily="34" charset="0"/>
                <a:cs typeface="Calibri" panose="020F0502020204030204" pitchFamily="34" charset="0"/>
              </a:rPr>
              <a:t>– Γ. Λίστα Ελέγχου</a:t>
            </a:r>
            <a:endParaRPr lang="el-GR" sz="2400" dirty="0"/>
          </a:p>
        </p:txBody>
      </p:sp>
      <p:pic>
        <p:nvPicPr>
          <p:cNvPr id="7" name="Εικόνα 6">
            <a:extLst>
              <a:ext uri="{FF2B5EF4-FFF2-40B4-BE49-F238E27FC236}">
                <a16:creationId xmlns:a16="http://schemas.microsoft.com/office/drawing/2014/main" id="{D0C2FA81-1BBC-4B5A-41E8-81F1AFD1B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275" y="4959350"/>
            <a:ext cx="182896" cy="160034"/>
          </a:xfrm>
          <a:prstGeom prst="rect">
            <a:avLst/>
          </a:prstGeom>
        </p:spPr>
      </p:pic>
    </p:spTree>
    <p:extLst>
      <p:ext uri="{BB962C8B-B14F-4D97-AF65-F5344CB8AC3E}">
        <p14:creationId xmlns:p14="http://schemas.microsoft.com/office/powerpoint/2010/main" val="240803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3601"/>
            <a:ext cx="12057724" cy="2639243"/>
          </a:xfrm>
          <a:prstGeom prst="rect">
            <a:avLst/>
          </a:prstGeom>
        </p:spPr>
      </p:pic>
      <p:cxnSp>
        <p:nvCxnSpPr>
          <p:cNvPr id="4" name="Ευθύγραμμο βέλος σύνδεσης 3"/>
          <p:cNvCxnSpPr/>
          <p:nvPr/>
        </p:nvCxnSpPr>
        <p:spPr>
          <a:xfrm flipV="1">
            <a:off x="8277225" y="1190625"/>
            <a:ext cx="3114675" cy="95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243" y="3098639"/>
            <a:ext cx="5064008" cy="3759361"/>
          </a:xfrm>
          <a:prstGeom prst="rect">
            <a:avLst/>
          </a:prstGeom>
        </p:spPr>
      </p:pic>
      <p:sp>
        <p:nvSpPr>
          <p:cNvPr id="10" name="Οβάλ 9"/>
          <p:cNvSpPr/>
          <p:nvPr/>
        </p:nvSpPr>
        <p:spPr>
          <a:xfrm>
            <a:off x="7820025" y="97155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11" name="Οβάλ 10"/>
          <p:cNvSpPr/>
          <p:nvPr/>
        </p:nvSpPr>
        <p:spPr>
          <a:xfrm>
            <a:off x="9669101" y="3743391"/>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p>
        </p:txBody>
      </p:sp>
      <p:cxnSp>
        <p:nvCxnSpPr>
          <p:cNvPr id="12" name="Ευθύγραμμο βέλος σύνδεσης 11"/>
          <p:cNvCxnSpPr>
            <a:cxnSpLocks/>
          </p:cNvCxnSpPr>
          <p:nvPr/>
        </p:nvCxnSpPr>
        <p:spPr>
          <a:xfrm flipH="1">
            <a:off x="5178582" y="3938257"/>
            <a:ext cx="4490519"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B43BF60-3F8E-0F17-9481-DA67D2588AEF}"/>
              </a:ext>
            </a:extLst>
          </p:cNvPr>
          <p:cNvSpPr txBox="1"/>
          <p:nvPr/>
        </p:nvSpPr>
        <p:spPr>
          <a:xfrm>
            <a:off x="1079770" y="133276"/>
            <a:ext cx="9679021" cy="461665"/>
          </a:xfrm>
          <a:prstGeom prst="rect">
            <a:avLst/>
          </a:prstGeom>
          <a:noFill/>
        </p:spPr>
        <p:txBody>
          <a:bodyPr wrap="square">
            <a:spAutoFit/>
          </a:bodyPr>
          <a:lstStyle/>
          <a:p>
            <a:pPr algn="ctr"/>
            <a:r>
              <a:rPr lang="el-GR" sz="2400" b="1" dirty="0">
                <a:solidFill>
                  <a:srgbClr val="144E8C"/>
                </a:solidFill>
              </a:rPr>
              <a:t>Δημιουργία Προέγκρισης Δημοπράτησης</a:t>
            </a:r>
            <a:r>
              <a:rPr lang="el-GR" sz="2400" b="1" dirty="0">
                <a:solidFill>
                  <a:srgbClr val="0D4F8C"/>
                </a:solidFill>
                <a:latin typeface="Calibri" panose="020F0502020204030204" pitchFamily="34" charset="0"/>
                <a:cs typeface="Calibri" panose="020F0502020204030204" pitchFamily="34" charset="0"/>
              </a:rPr>
              <a:t>– Συνημμένα</a:t>
            </a:r>
            <a:endParaRPr lang="el-GR" sz="2400" dirty="0"/>
          </a:p>
        </p:txBody>
      </p:sp>
      <p:sp>
        <p:nvSpPr>
          <p:cNvPr id="6" name="TextBox 5">
            <a:extLst>
              <a:ext uri="{FF2B5EF4-FFF2-40B4-BE49-F238E27FC236}">
                <a16:creationId xmlns:a16="http://schemas.microsoft.com/office/drawing/2014/main" id="{8E97EF99-D92F-BABB-EAEA-F10C67BB7C9C}"/>
              </a:ext>
            </a:extLst>
          </p:cNvPr>
          <p:cNvSpPr txBox="1"/>
          <p:nvPr/>
        </p:nvSpPr>
        <p:spPr>
          <a:xfrm>
            <a:off x="90089" y="3098639"/>
            <a:ext cx="3697041" cy="3139321"/>
          </a:xfrm>
          <a:prstGeom prst="rect">
            <a:avLst/>
          </a:prstGeom>
          <a:solidFill>
            <a:schemeClr val="bg1"/>
          </a:solidFill>
          <a:ln w="22225">
            <a:solidFill>
              <a:srgbClr val="FF0000"/>
            </a:solidFill>
          </a:ln>
        </p:spPr>
        <p:txBody>
          <a:bodyPr wrap="square" rtlCol="0">
            <a:spAutoFit/>
          </a:bodyPr>
          <a:lstStyle/>
          <a:p>
            <a:pPr algn="just"/>
            <a:r>
              <a:rPr lang="el-GR" b="1" u="sng" dirty="0">
                <a:solidFill>
                  <a:schemeClr val="accent5">
                    <a:lumMod val="50000"/>
                  </a:schemeClr>
                </a:solidFill>
              </a:rPr>
              <a:t>Προσοχή:</a:t>
            </a:r>
            <a:r>
              <a:rPr lang="el-GR" b="1" dirty="0">
                <a:solidFill>
                  <a:schemeClr val="accent5">
                    <a:lumMod val="50000"/>
                  </a:schemeClr>
                </a:solidFill>
              </a:rPr>
              <a:t> Η τεκμηρίωση των απαντήσεων επί των ερωτημάτων της λίστας θα πρέπει να αποδεικνύεται με επισύναψη των αντίστοιχων αρχείων. Η επισύναψη γίνεται με επιλογή του πεδίου (1) «Προσθήκη», επιλογή της κατηγορίας εγγράφου (2), επισύναψη του αρχείου από τον υπολογιστή μας  και επιλογή του πεδίου (3) «Αποδοχή».</a:t>
            </a:r>
          </a:p>
        </p:txBody>
      </p:sp>
      <p:pic>
        <p:nvPicPr>
          <p:cNvPr id="13" name="Εικόνα 12">
            <a:extLst>
              <a:ext uri="{FF2B5EF4-FFF2-40B4-BE49-F238E27FC236}">
                <a16:creationId xmlns:a16="http://schemas.microsoft.com/office/drawing/2014/main" id="{7D6252A2-F1FE-B9D3-8C88-027B39D59C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8252" y="5251333"/>
            <a:ext cx="2908823" cy="1420362"/>
          </a:xfrm>
          <a:prstGeom prst="rect">
            <a:avLst/>
          </a:prstGeom>
        </p:spPr>
      </p:pic>
      <p:sp>
        <p:nvSpPr>
          <p:cNvPr id="14" name="Ορθογώνιο: Στρογγύλεμα γωνιών 14">
            <a:extLst>
              <a:ext uri="{FF2B5EF4-FFF2-40B4-BE49-F238E27FC236}">
                <a16:creationId xmlns:a16="http://schemas.microsoft.com/office/drawing/2014/main" id="{CF0E8C81-96BE-61CB-0455-F3E6F65E7235}"/>
              </a:ext>
            </a:extLst>
          </p:cNvPr>
          <p:cNvSpPr/>
          <p:nvPr/>
        </p:nvSpPr>
        <p:spPr>
          <a:xfrm>
            <a:off x="9409143" y="6314936"/>
            <a:ext cx="717158" cy="328318"/>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cxnSp>
        <p:nvCxnSpPr>
          <p:cNvPr id="15" name="Ευθύγραμμο βέλος σύνδεσης 14">
            <a:extLst>
              <a:ext uri="{FF2B5EF4-FFF2-40B4-BE49-F238E27FC236}">
                <a16:creationId xmlns:a16="http://schemas.microsoft.com/office/drawing/2014/main" id="{2E3A3FCC-499E-A930-7015-ACAF7F315F87}"/>
              </a:ext>
            </a:extLst>
          </p:cNvPr>
          <p:cNvCxnSpPr>
            <a:cxnSpLocks/>
          </p:cNvCxnSpPr>
          <p:nvPr/>
        </p:nvCxnSpPr>
        <p:spPr>
          <a:xfrm>
            <a:off x="8860368" y="6493899"/>
            <a:ext cx="57593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Οβάλ 15">
            <a:extLst>
              <a:ext uri="{FF2B5EF4-FFF2-40B4-BE49-F238E27FC236}">
                <a16:creationId xmlns:a16="http://schemas.microsoft.com/office/drawing/2014/main" id="{68A1D9FE-CD8A-14D3-725D-A2888CAC88C0}"/>
              </a:ext>
            </a:extLst>
          </p:cNvPr>
          <p:cNvSpPr/>
          <p:nvPr/>
        </p:nvSpPr>
        <p:spPr>
          <a:xfrm>
            <a:off x="8403168" y="6303489"/>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3</a:t>
            </a:r>
            <a:endParaRPr lang="en-US" b="1" dirty="0">
              <a:solidFill>
                <a:schemeClr val="bg1"/>
              </a:solidFill>
            </a:endParaRPr>
          </a:p>
        </p:txBody>
      </p:sp>
    </p:spTree>
    <p:extLst>
      <p:ext uri="{BB962C8B-B14F-4D97-AF65-F5344CB8AC3E}">
        <p14:creationId xmlns:p14="http://schemas.microsoft.com/office/powerpoint/2010/main" val="3364045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8675" y="2355850"/>
            <a:ext cx="10515600" cy="1325563"/>
          </a:xfrm>
        </p:spPr>
        <p:txBody>
          <a:bodyPr>
            <a:normAutofit/>
          </a:bodyPr>
          <a:lstStyle/>
          <a:p>
            <a:pPr algn="ctr"/>
            <a:r>
              <a:rPr lang="el-GR" sz="3000" b="1" dirty="0">
                <a:solidFill>
                  <a:srgbClr val="144E8C"/>
                </a:solidFill>
              </a:rPr>
              <a:t>Σημαντικά Ερωτήματα Λίστας Ελέγχου Διακήρυξης </a:t>
            </a:r>
          </a:p>
        </p:txBody>
      </p:sp>
    </p:spTree>
    <p:extLst>
      <p:ext uri="{BB962C8B-B14F-4D97-AF65-F5344CB8AC3E}">
        <p14:creationId xmlns:p14="http://schemas.microsoft.com/office/powerpoint/2010/main" val="163388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C9A0E8-7B5C-5F24-BAE8-B3B2173BEDC0}"/>
              </a:ext>
            </a:extLst>
          </p:cNvPr>
          <p:cNvSpPr>
            <a:spLocks noGrp="1"/>
          </p:cNvSpPr>
          <p:nvPr>
            <p:ph type="title"/>
          </p:nvPr>
        </p:nvSpPr>
        <p:spPr>
          <a:xfrm>
            <a:off x="0" y="365126"/>
            <a:ext cx="12192000" cy="628406"/>
          </a:xfrm>
        </p:spPr>
        <p:txBody>
          <a:bodyPr vert="horz" lIns="91440" tIns="45720" rIns="91440" bIns="45720" rtlCol="0" anchor="ctr">
            <a:noAutofit/>
          </a:bodyPr>
          <a:lstStyle/>
          <a:p>
            <a:pPr algn="ctr"/>
            <a:r>
              <a:rPr lang="el-GR" sz="2800" b="1" dirty="0">
                <a:solidFill>
                  <a:srgbClr val="144E8C"/>
                </a:solidFill>
              </a:rPr>
              <a:t>Φάκελος Δημόσιας Σύμβασης</a:t>
            </a:r>
          </a:p>
        </p:txBody>
      </p:sp>
      <p:graphicFrame>
        <p:nvGraphicFramePr>
          <p:cNvPr id="4" name="Θέση περιεχομένου 3">
            <a:extLst>
              <a:ext uri="{FF2B5EF4-FFF2-40B4-BE49-F238E27FC236}">
                <a16:creationId xmlns:a16="http://schemas.microsoft.com/office/drawing/2014/main" id="{AAE831BC-9F7B-6A81-6EF6-F45544FF5FF9}"/>
              </a:ext>
            </a:extLst>
          </p:cNvPr>
          <p:cNvGraphicFramePr>
            <a:graphicFrameLocks noGrp="1"/>
          </p:cNvGraphicFramePr>
          <p:nvPr>
            <p:ph idx="1"/>
            <p:extLst>
              <p:ext uri="{D42A27DB-BD31-4B8C-83A1-F6EECF244321}">
                <p14:modId xmlns:p14="http://schemas.microsoft.com/office/powerpoint/2010/main" val="3599371866"/>
              </p:ext>
            </p:extLst>
          </p:nvPr>
        </p:nvGraphicFramePr>
        <p:xfrm>
          <a:off x="738089" y="1415712"/>
          <a:ext cx="10515600" cy="1237153"/>
        </p:xfrm>
        <a:graphic>
          <a:graphicData uri="http://schemas.openxmlformats.org/drawingml/2006/table">
            <a:tbl>
              <a:tblPr/>
              <a:tblGrid>
                <a:gridCol w="490936">
                  <a:extLst>
                    <a:ext uri="{9D8B030D-6E8A-4147-A177-3AD203B41FA5}">
                      <a16:colId xmlns:a16="http://schemas.microsoft.com/office/drawing/2014/main" val="929260036"/>
                    </a:ext>
                  </a:extLst>
                </a:gridCol>
                <a:gridCol w="4838815">
                  <a:extLst>
                    <a:ext uri="{9D8B030D-6E8A-4147-A177-3AD203B41FA5}">
                      <a16:colId xmlns:a16="http://schemas.microsoft.com/office/drawing/2014/main" val="1737406165"/>
                    </a:ext>
                  </a:extLst>
                </a:gridCol>
                <a:gridCol w="162009">
                  <a:extLst>
                    <a:ext uri="{9D8B030D-6E8A-4147-A177-3AD203B41FA5}">
                      <a16:colId xmlns:a16="http://schemas.microsoft.com/office/drawing/2014/main" val="3887608787"/>
                    </a:ext>
                  </a:extLst>
                </a:gridCol>
                <a:gridCol w="4767340">
                  <a:extLst>
                    <a:ext uri="{9D8B030D-6E8A-4147-A177-3AD203B41FA5}">
                      <a16:colId xmlns:a16="http://schemas.microsoft.com/office/drawing/2014/main" val="3094795033"/>
                    </a:ext>
                  </a:extLst>
                </a:gridCol>
                <a:gridCol w="256500">
                  <a:extLst>
                    <a:ext uri="{9D8B030D-6E8A-4147-A177-3AD203B41FA5}">
                      <a16:colId xmlns:a16="http://schemas.microsoft.com/office/drawing/2014/main" val="1179577063"/>
                    </a:ext>
                  </a:extLst>
                </a:gridCol>
              </a:tblGrid>
              <a:tr h="974577">
                <a:tc>
                  <a:txBody>
                    <a:bodyPr/>
                    <a:lstStyle/>
                    <a:p>
                      <a:pPr algn="l" fontAlgn="ctr">
                        <a:buNone/>
                      </a:pPr>
                      <a:r>
                        <a:rPr lang="el-GR" sz="1600" b="1">
                          <a:solidFill>
                            <a:srgbClr val="00308E"/>
                          </a:solidFill>
                          <a:effectLst/>
                        </a:rPr>
                        <a:t>03</a:t>
                      </a:r>
                    </a:p>
                  </a:txBody>
                  <a:tcPr marL="67142" marR="67142" marT="20143" marB="20143" anchor="ctr">
                    <a:lnL>
                      <a:noFill/>
                    </a:lnL>
                    <a:lnR>
                      <a:noFill/>
                    </a:lnR>
                    <a:lnT>
                      <a:noFill/>
                    </a:lnT>
                    <a:lnB w="9525" cap="flat" cmpd="sng" algn="ctr">
                      <a:solidFill>
                        <a:srgbClr val="B06567"/>
                      </a:solidFill>
                      <a:prstDash val="solid"/>
                      <a:round/>
                      <a:headEnd type="none" w="med" len="med"/>
                      <a:tailEnd type="none" w="med" len="med"/>
                    </a:lnB>
                    <a:solidFill>
                      <a:srgbClr val="F9F9F9"/>
                    </a:solidFill>
                  </a:tcPr>
                </a:tc>
                <a:tc gridSpan="3">
                  <a:txBody>
                    <a:bodyPr/>
                    <a:lstStyle/>
                    <a:p>
                      <a:pPr algn="l" fontAlgn="ctr">
                        <a:buNone/>
                      </a:pPr>
                      <a:r>
                        <a:rPr lang="el-GR" sz="1600" b="1" dirty="0">
                          <a:solidFill>
                            <a:srgbClr val="00308E"/>
                          </a:solidFill>
                          <a:effectLst/>
                        </a:rPr>
                        <a:t>I. ΣΧΕΔΙΑΣΜΟΣ ΚΑΙ ΠΡΟΠΑΡΑΣΚΕΥΑΣΤΙΚΕΣ ΕΝΕΡΓΕΙΕΣ: Έχει συγκροτηθεί και τηρείται φάκελος δημόσιας σύμβασης; Προκύπτει από τα στοιχεία του φακέλου ότι η διαδικασία ανάθεσης που έχει επιλεγεί είναι η ενδεδειγμένη;</a:t>
                      </a:r>
                    </a:p>
                  </a:txBody>
                  <a:tcPr marL="67142" marR="67142" marT="20143" marB="20143" anchor="ctr">
                    <a:lnL>
                      <a:noFill/>
                    </a:lnL>
                    <a:lnR>
                      <a:noFill/>
                    </a:lnR>
                    <a:lnT>
                      <a:noFill/>
                    </a:lnT>
                    <a:lnB w="9525" cap="flat" cmpd="sng" algn="ctr">
                      <a:solidFill>
                        <a:srgbClr val="10BB66"/>
                      </a:solidFill>
                      <a:prstDash val="solid"/>
                      <a:round/>
                      <a:headEnd type="none" w="med" len="med"/>
                      <a:tailEnd type="none" w="med" len="med"/>
                    </a:lnB>
                    <a:solidFill>
                      <a:srgbClr val="F9F9F9"/>
                    </a:solidFill>
                  </a:tcPr>
                </a:tc>
                <a:tc hMerge="1">
                  <a:txBody>
                    <a:bodyPr/>
                    <a:lstStyle/>
                    <a:p>
                      <a:endParaRPr lang="el-GR"/>
                    </a:p>
                  </a:txBody>
                  <a:tcPr/>
                </a:tc>
                <a:tc hMerge="1">
                  <a:txBody>
                    <a:bodyPr/>
                    <a:lstStyle/>
                    <a:p>
                      <a:endParaRPr lang="el-GR"/>
                    </a:p>
                  </a:txBody>
                  <a:tcPr/>
                </a:tc>
                <a:tc>
                  <a:txBody>
                    <a:bodyPr/>
                    <a:lstStyle/>
                    <a:p>
                      <a:pPr algn="l" fontAlgn="ctr">
                        <a:buNone/>
                      </a:pPr>
                      <a:endParaRPr lang="el-GR" sz="1300" b="1">
                        <a:solidFill>
                          <a:srgbClr val="00308E"/>
                        </a:solidFill>
                        <a:effectLst/>
                      </a:endParaRPr>
                    </a:p>
                  </a:txBody>
                  <a:tcPr marL="67142" marR="67142" marT="20143" marB="20143" anchor="ctr">
                    <a:lnL>
                      <a:noFill/>
                    </a:lnL>
                    <a:lnR>
                      <a:noFill/>
                    </a:lnR>
                    <a:lnT>
                      <a:noFill/>
                    </a:lnT>
                    <a:lnB>
                      <a:noFill/>
                    </a:lnB>
                    <a:solidFill>
                      <a:srgbClr val="F9F9F9"/>
                    </a:solidFill>
                  </a:tcPr>
                </a:tc>
                <a:extLst>
                  <a:ext uri="{0D108BD9-81ED-4DB2-BD59-A6C34878D82A}">
                    <a16:rowId xmlns:a16="http://schemas.microsoft.com/office/drawing/2014/main" val="1536541743"/>
                  </a:ext>
                </a:extLst>
              </a:tr>
              <a:tr h="257824">
                <a:tc>
                  <a:txBody>
                    <a:bodyPr/>
                    <a:lstStyle/>
                    <a:p>
                      <a:pPr algn="l" fontAlgn="ctr">
                        <a:buNone/>
                      </a:pPr>
                      <a:endParaRPr lang="el-GR" sz="1300">
                        <a:effectLst/>
                      </a:endParaRPr>
                    </a:p>
                  </a:txBody>
                  <a:tcPr marL="67142" marR="67142" marT="20143" marB="20143" anchor="ctr">
                    <a:lnL>
                      <a:noFill/>
                    </a:lnL>
                    <a:lnR>
                      <a:noFill/>
                    </a:lnR>
                    <a:lnT w="9525" cap="flat" cmpd="sng" algn="ctr">
                      <a:solidFill>
                        <a:srgbClr val="B06567"/>
                      </a:solidFill>
                      <a:prstDash val="solid"/>
                      <a:round/>
                      <a:headEnd type="none" w="med" len="med"/>
                      <a:tailEnd type="none" w="med" len="med"/>
                    </a:lnT>
                    <a:lnB w="9525" cap="flat" cmpd="sng" algn="ctr">
                      <a:solidFill>
                        <a:srgbClr val="B06567"/>
                      </a:solidFill>
                      <a:prstDash val="solid"/>
                      <a:round/>
                      <a:headEnd type="none" w="med" len="med"/>
                      <a:tailEnd type="none" w="med" len="med"/>
                    </a:lnB>
                    <a:solidFill>
                      <a:srgbClr val="FFFFFF"/>
                    </a:solidFill>
                  </a:tcPr>
                </a:tc>
                <a:tc>
                  <a:txBody>
                    <a:bodyPr/>
                    <a:lstStyle/>
                    <a:p>
                      <a:pPr algn="l" fontAlgn="ctr">
                        <a:buNone/>
                      </a:pPr>
                      <a:r>
                        <a:rPr lang="el-GR" sz="1300" dirty="0">
                          <a:solidFill>
                            <a:srgbClr val="144E8C"/>
                          </a:solidFill>
                          <a:effectLst/>
                        </a:rPr>
                        <a:t> ΝΑΙ  ΟΧΙ  Δ/Α</a:t>
                      </a:r>
                    </a:p>
                  </a:txBody>
                  <a:tcPr marL="67142" marR="67142" marT="20143" marB="20143" anchor="ctr">
                    <a:lnL>
                      <a:noFill/>
                    </a:lnL>
                    <a:lnR>
                      <a:noFill/>
                    </a:lnR>
                    <a:lnT w="9525" cap="flat" cmpd="sng" algn="ctr">
                      <a:solidFill>
                        <a:srgbClr val="10BB66"/>
                      </a:solidFill>
                      <a:prstDash val="solid"/>
                      <a:round/>
                      <a:headEnd type="none" w="med" len="med"/>
                      <a:tailEnd type="none" w="med" len="med"/>
                    </a:lnT>
                    <a:lnB w="9525" cap="flat" cmpd="sng" algn="ctr">
                      <a:solidFill>
                        <a:srgbClr val="10BB66"/>
                      </a:solidFill>
                      <a:prstDash val="solid"/>
                      <a:round/>
                      <a:headEnd type="none" w="med" len="med"/>
                      <a:tailEnd type="none" w="med" len="med"/>
                    </a:lnB>
                    <a:solidFill>
                      <a:srgbClr val="FFFFFF"/>
                    </a:solidFill>
                  </a:tcPr>
                </a:tc>
                <a:tc>
                  <a:txBody>
                    <a:bodyPr/>
                    <a:lstStyle/>
                    <a:p>
                      <a:pPr algn="l" fontAlgn="ctr">
                        <a:buNone/>
                      </a:pPr>
                      <a:endParaRPr lang="el-GR" sz="1300">
                        <a:solidFill>
                          <a:srgbClr val="144E8C"/>
                        </a:solidFill>
                        <a:effectLst/>
                      </a:endParaRPr>
                    </a:p>
                  </a:txBody>
                  <a:tcPr marL="67142" marR="67142" marT="20143" marB="20143" anchor="ctr">
                    <a:lnL>
                      <a:noFill/>
                    </a:lnL>
                    <a:lnR>
                      <a:noFill/>
                    </a:lnR>
                    <a:lnT w="9525" cap="flat" cmpd="sng" algn="ctr">
                      <a:solidFill>
                        <a:srgbClr val="201767"/>
                      </a:solidFill>
                      <a:prstDash val="solid"/>
                      <a:round/>
                      <a:headEnd type="none" w="med" len="med"/>
                      <a:tailEnd type="none" w="med" len="med"/>
                    </a:lnT>
                    <a:lnB w="9525" cap="flat" cmpd="sng" algn="ctr">
                      <a:solidFill>
                        <a:srgbClr val="201767"/>
                      </a:solidFill>
                      <a:prstDash val="solid"/>
                      <a:round/>
                      <a:headEnd type="none" w="med" len="med"/>
                      <a:tailEnd type="none" w="med" len="med"/>
                    </a:lnB>
                    <a:solidFill>
                      <a:srgbClr val="FFFFFF"/>
                    </a:solidFill>
                  </a:tcPr>
                </a:tc>
                <a:tc>
                  <a:txBody>
                    <a:bodyPr/>
                    <a:lstStyle/>
                    <a:p>
                      <a:pPr algn="l" fontAlgn="ctr">
                        <a:buNone/>
                      </a:pPr>
                      <a:r>
                        <a:rPr lang="el-GR" sz="1300" dirty="0">
                          <a:solidFill>
                            <a:srgbClr val="144E8C"/>
                          </a:solidFill>
                          <a:effectLst/>
                        </a:rPr>
                        <a:t> ΝΑΙ  ΟΧΙ  Δ/Α</a:t>
                      </a:r>
                    </a:p>
                  </a:txBody>
                  <a:tcPr marL="67142" marR="67142" marT="20143" marB="20143" anchor="ctr">
                    <a:lnL>
                      <a:noFill/>
                    </a:lnL>
                    <a:lnR>
                      <a:noFill/>
                    </a:lnR>
                    <a:lnT w="9525" cap="flat" cmpd="sng" algn="ctr">
                      <a:solidFill>
                        <a:srgbClr val="800813"/>
                      </a:solidFill>
                      <a:prstDash val="solid"/>
                      <a:round/>
                      <a:headEnd type="none" w="med" len="med"/>
                      <a:tailEnd type="none" w="med" len="med"/>
                    </a:lnT>
                    <a:lnB w="9525" cap="flat" cmpd="sng" algn="ctr">
                      <a:solidFill>
                        <a:srgbClr val="800813"/>
                      </a:solidFill>
                      <a:prstDash val="solid"/>
                      <a:round/>
                      <a:headEnd type="none" w="med" len="med"/>
                      <a:tailEnd type="none" w="med" len="med"/>
                    </a:lnB>
                    <a:solidFill>
                      <a:srgbClr val="FFFFFF"/>
                    </a:solidFill>
                  </a:tcPr>
                </a:tc>
                <a:tc>
                  <a:txBody>
                    <a:bodyPr/>
                    <a:lstStyle/>
                    <a:p>
                      <a:endParaRPr lang="el-GR" sz="1300" dirty="0"/>
                    </a:p>
                  </a:txBody>
                  <a:tcPr marL="64456" marR="64456" marT="32228" marB="32228">
                    <a:lnL>
                      <a:noFill/>
                    </a:lnL>
                    <a:lnT>
                      <a:noFill/>
                    </a:lnT>
                  </a:tcPr>
                </a:tc>
                <a:extLst>
                  <a:ext uri="{0D108BD9-81ED-4DB2-BD59-A6C34878D82A}">
                    <a16:rowId xmlns:a16="http://schemas.microsoft.com/office/drawing/2014/main" val="2318136507"/>
                  </a:ext>
                </a:extLst>
              </a:tr>
            </a:tbl>
          </a:graphicData>
        </a:graphic>
      </p:graphicFrame>
      <p:sp>
        <p:nvSpPr>
          <p:cNvPr id="5" name="Rectangle 1">
            <a:extLst>
              <a:ext uri="{FF2B5EF4-FFF2-40B4-BE49-F238E27FC236}">
                <a16:creationId xmlns:a16="http://schemas.microsoft.com/office/drawing/2014/main" id="{4B5D45E6-CC6F-806D-03C5-53CB8A9BCA32}"/>
              </a:ext>
            </a:extLst>
          </p:cNvPr>
          <p:cNvSpPr>
            <a:spLocks noChangeArrowheads="1"/>
          </p:cNvSpPr>
          <p:nvPr/>
        </p:nvSpPr>
        <p:spPr bwMode="auto">
          <a:xfrm>
            <a:off x="536643" y="2687639"/>
            <a:ext cx="105156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144E8C"/>
                </a:solidFill>
                <a:effectLst/>
                <a:latin typeface="Calibri" panose="020F0502020204030204" pitchFamily="34" charset="0"/>
                <a:cs typeface="Calibri" panose="020F0502020204030204" pitchFamily="34" charset="0"/>
              </a:rPr>
              <a:t>Οδηγίες Συμπλήρωσης:</a:t>
            </a:r>
            <a:r>
              <a:rPr kumimoji="0" lang="el-GR" altLang="el-GR" sz="1050" b="0" i="0" u="none" strike="noStrike" cap="none" normalizeH="0" baseline="0" dirty="0">
                <a:ln>
                  <a:noFill/>
                </a:ln>
                <a:solidFill>
                  <a:srgbClr val="144E8C"/>
                </a:solidFill>
                <a:effectLst/>
                <a:latin typeface="Calibri" panose="020F0502020204030204" pitchFamily="34" charset="0"/>
                <a:cs typeface="Calibri" panose="020F0502020204030204" pitchFamily="34" charset="0"/>
              </a:rPr>
              <a:t> </a:t>
            </a:r>
            <a:r>
              <a:rPr kumimoji="0" lang="el-GR" altLang="el-GR" b="0" i="0" u="none" strike="noStrike" cap="none" normalizeH="0" baseline="0" dirty="0">
                <a:ln>
                  <a:noFill/>
                </a:ln>
                <a:solidFill>
                  <a:srgbClr val="144E8C"/>
                </a:solidFill>
                <a:effectLst/>
                <a:latin typeface="Calibri" panose="020F0502020204030204" pitchFamily="34" charset="0"/>
                <a:cs typeface="Calibri" panose="020F0502020204030204" pitchFamily="34" charset="0"/>
              </a:rPr>
              <a:t>Βλ. σχετικά άρθρα 45 και 277 Ν. 4412/2016. Συγκεκριμένα, η Αναθέτουσα Αρχή οφείλει να καταγράφει την πρόοδο διεξαγωγής της διαδικασίας σύναψης της δημόσιας σύμβασης που αναθέτει, με κάθε μέσο, ηλεκτρονικό ή μη. Προς το σκοπό αυτό (για τις συμβάσεις του Βιβλίου Ι: η αρμόδια τεχνική υπηρεσία της Αναθέτουσας Αρχής/ Βιβλίο ΙΙ: Αναθέτων φορέας ) συντάσσει και τηρεί σε ηλεκτρονική μορφή «Φάκελο Δημόσιας Σύμβασης» που περιέχει στοιχεία που τεκμηριώνουν την σκοπιμότητα, τον προϋπολογισμό, την ωριμότητα, το αντικείμενο και λοιπά έγγραφα της διαδικασίας. Ο φάκελος σύμβασης συμπληρώνεται και </a:t>
            </a:r>
            <a:r>
              <a:rPr kumimoji="0" lang="el-GR" altLang="el-GR" b="0" i="0" u="none" strike="noStrike" cap="none" normalizeH="0" baseline="0" dirty="0" err="1">
                <a:ln>
                  <a:noFill/>
                </a:ln>
                <a:solidFill>
                  <a:srgbClr val="144E8C"/>
                </a:solidFill>
                <a:effectLst/>
                <a:latin typeface="Calibri" panose="020F0502020204030204" pitchFamily="34" charset="0"/>
                <a:cs typeface="Calibri" panose="020F0502020204030204" pitchFamily="34" charset="0"/>
              </a:rPr>
              <a:t>επικαιροποιείται</a:t>
            </a:r>
            <a:r>
              <a:rPr kumimoji="0" lang="el-GR" altLang="el-GR" b="0" i="0" u="none" strike="noStrike" cap="none" normalizeH="0" baseline="0" dirty="0">
                <a:ln>
                  <a:noFill/>
                </a:ln>
                <a:solidFill>
                  <a:srgbClr val="144E8C"/>
                </a:solidFill>
                <a:effectLst/>
                <a:latin typeface="Calibri" panose="020F0502020204030204" pitchFamily="34" charset="0"/>
                <a:cs typeface="Calibri" panose="020F0502020204030204" pitchFamily="34" charset="0"/>
              </a:rPr>
              <a:t> σε όλα τα επιμέρους στάδια σύναψης της σύμβασης. Η τήρηση των παραπάνω είναι υποχρεωτική για περίοδο πέντε ετών από την παραλαβή του αντικειμένου της σύμβασης. Σε περίπτωση εκκρεμοδικίας ο φάκελος τηρείται μέχρι το πέρας αυτής. Προσκομίζονται τα αναγκαία προβλεπόμενα από το άρθρο 45 και τα οποία αφορούν στο στάδιο πριν τη δημοσίευση της διακήρυξης διαγωνισμού (ως προς την αποφυγή σύγκρουσης συμφερόντων βλ. και ερώτημα 4). </a:t>
            </a:r>
          </a:p>
        </p:txBody>
      </p:sp>
    </p:spTree>
    <p:extLst>
      <p:ext uri="{BB962C8B-B14F-4D97-AF65-F5344CB8AC3E}">
        <p14:creationId xmlns:p14="http://schemas.microsoft.com/office/powerpoint/2010/main" val="160586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535F1-49DA-99D8-1D24-0EEFF22B0E23}"/>
            </a:ext>
          </a:extLst>
        </p:cNvPr>
        <p:cNvGrpSpPr/>
        <p:nvPr/>
      </p:nvGrpSpPr>
      <p:grpSpPr>
        <a:xfrm>
          <a:off x="0" y="0"/>
          <a:ext cx="0" cy="0"/>
          <a:chOff x="0" y="0"/>
          <a:chExt cx="0" cy="0"/>
        </a:xfrm>
      </p:grpSpPr>
      <p:sp>
        <p:nvSpPr>
          <p:cNvPr id="2" name="Τίτλος 3">
            <a:extLst>
              <a:ext uri="{FF2B5EF4-FFF2-40B4-BE49-F238E27FC236}">
                <a16:creationId xmlns:a16="http://schemas.microsoft.com/office/drawing/2014/main" id="{C79655E9-8E0D-637E-6232-9E0FA8DBBFE1}"/>
              </a:ext>
            </a:extLst>
          </p:cNvPr>
          <p:cNvSpPr>
            <a:spLocks noGrp="1"/>
          </p:cNvSpPr>
          <p:nvPr>
            <p:ph type="title"/>
          </p:nvPr>
        </p:nvSpPr>
        <p:spPr>
          <a:xfrm>
            <a:off x="677334" y="609600"/>
            <a:ext cx="10402470" cy="531137"/>
          </a:xfrm>
        </p:spPr>
        <p:txBody>
          <a:bodyPr>
            <a:normAutofit/>
          </a:bodyPr>
          <a:lstStyle/>
          <a:p>
            <a:pPr algn="ctr"/>
            <a:r>
              <a:rPr lang="el-GR" altLang="el-GR" sz="28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Συγκρότηση και τήρηση φακέλου δημόσιας σύμβασης (άρθρο 45</a:t>
            </a:r>
            <a:r>
              <a:rPr lang="en-US" altLang="el-GR" sz="28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l-GR" sz="2800" dirty="0">
              <a:solidFill>
                <a:srgbClr val="0070C0"/>
              </a:solidFill>
              <a:latin typeface="Calibri" panose="020F0502020204030204" pitchFamily="34" charset="0"/>
              <a:cs typeface="Calibri" panose="020F0502020204030204" pitchFamily="34" charset="0"/>
            </a:endParaRPr>
          </a:p>
        </p:txBody>
      </p:sp>
      <p:sp>
        <p:nvSpPr>
          <p:cNvPr id="3" name="Θέση περιεχομένου 4">
            <a:extLst>
              <a:ext uri="{FF2B5EF4-FFF2-40B4-BE49-F238E27FC236}">
                <a16:creationId xmlns:a16="http://schemas.microsoft.com/office/drawing/2014/main" id="{F9ECFE7C-7D28-E0EB-1E7B-9A37C8B815F6}"/>
              </a:ext>
            </a:extLst>
          </p:cNvPr>
          <p:cNvSpPr>
            <a:spLocks noGrp="1"/>
          </p:cNvSpPr>
          <p:nvPr>
            <p:ph idx="1"/>
          </p:nvPr>
        </p:nvSpPr>
        <p:spPr>
          <a:xfrm>
            <a:off x="677333" y="1204111"/>
            <a:ext cx="10509475" cy="4837251"/>
          </a:xfrm>
        </p:spPr>
        <p:txBody>
          <a:bodyPr>
            <a:normAutofit fontScale="77500" lnSpcReduction="20000"/>
          </a:bodyPr>
          <a:lstStyle/>
          <a:p>
            <a:pPr marL="0" indent="0" algn="just">
              <a:buNone/>
            </a:pPr>
            <a:r>
              <a:rPr lang="el-GR" dirty="0">
                <a:latin typeface="Calibri" panose="020F0502020204030204" pitchFamily="34" charset="0"/>
                <a:cs typeface="Calibri" panose="020F0502020204030204" pitchFamily="34" charset="0"/>
              </a:rPr>
              <a:t>Οι αναθέτουσες αρχές καταγράφουν την πρόοδο της διεξαγωγής της διαδικασίας ανάθεσης δημόσιας σύμβασης, είτε πραγματοποιείται με ηλεκτρονικά μέσα είτε όχι.</a:t>
            </a:r>
          </a:p>
          <a:p>
            <a:pPr marL="0" indent="0" algn="just">
              <a:buNone/>
            </a:pPr>
            <a:r>
              <a:rPr lang="el-GR" dirty="0">
                <a:latin typeface="Calibri" panose="020F0502020204030204" pitchFamily="34" charset="0"/>
                <a:cs typeface="Calibri" panose="020F0502020204030204" pitchFamily="34" charset="0"/>
              </a:rPr>
              <a:t>Παράγραφος 7. Πέραν των οριζόμενων στην παρ. 3, στις δημόσιες συμβάσεις έργων ο «φάκελος δημόσιας σύμβασης έργου» περιέχει τους κάτωθι τρεις (3) </a:t>
            </a:r>
            <a:r>
              <a:rPr lang="el-GR" dirty="0" err="1">
                <a:latin typeface="Calibri" panose="020F0502020204030204" pitchFamily="34" charset="0"/>
                <a:cs typeface="Calibri" panose="020F0502020204030204" pitchFamily="34" charset="0"/>
              </a:rPr>
              <a:t>υποφακέλους</a:t>
            </a:r>
            <a:r>
              <a:rPr lang="el-GR"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algn="just"/>
            <a:r>
              <a:rPr lang="el-GR" b="1" dirty="0">
                <a:latin typeface="Calibri" panose="020F0502020204030204" pitchFamily="34" charset="0"/>
                <a:cs typeface="Calibri" panose="020F0502020204030204" pitchFamily="34" charset="0"/>
              </a:rPr>
              <a:t>Α) τον </a:t>
            </a:r>
            <a:r>
              <a:rPr lang="el-GR" b="1" dirty="0" err="1">
                <a:latin typeface="Calibri" panose="020F0502020204030204" pitchFamily="34" charset="0"/>
                <a:cs typeface="Calibri" panose="020F0502020204030204" pitchFamily="34" charset="0"/>
              </a:rPr>
              <a:t>υποφάκελο</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πριν από την ημερομηνία διεξαγωγής του διαγωνισμού, ο οποίος περιλαμβάνει κατ’ ελάχιστον:</a:t>
            </a:r>
            <a:r>
              <a:rPr lang="en-US" dirty="0">
                <a:latin typeface="Calibri" panose="020F0502020204030204" pitchFamily="34" charset="0"/>
                <a:cs typeface="Calibri" panose="020F0502020204030204" pitchFamily="34" charset="0"/>
              </a:rPr>
              <a:t>………….</a:t>
            </a:r>
          </a:p>
          <a:p>
            <a:pPr algn="just"/>
            <a:r>
              <a:rPr lang="el-GR" b="1" dirty="0">
                <a:latin typeface="Calibri" panose="020F0502020204030204" pitchFamily="34" charset="0"/>
                <a:cs typeface="Calibri" panose="020F0502020204030204" pitchFamily="34" charset="0"/>
              </a:rPr>
              <a:t>Β) τον </a:t>
            </a:r>
            <a:r>
              <a:rPr lang="el-GR" b="1" dirty="0" err="1">
                <a:latin typeface="Calibri" panose="020F0502020204030204" pitchFamily="34" charset="0"/>
                <a:cs typeface="Calibri" panose="020F0502020204030204" pitchFamily="34" charset="0"/>
              </a:rPr>
              <a:t>υποφάκελο</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της τεκμηρίωσης ανάθεσης του έργου από την ημερομηνία διεξαγωγής του διαγωνισμού έως την ημερομηνία υπογραφής της σύμβασης, ο οποίος περιλαμβάνει κατ’ ελάχιστον:</a:t>
            </a:r>
            <a:r>
              <a:rPr lang="en-US" dirty="0">
                <a:latin typeface="Calibri" panose="020F0502020204030204" pitchFamily="34" charset="0"/>
                <a:cs typeface="Calibri" panose="020F0502020204030204" pitchFamily="34" charset="0"/>
              </a:rPr>
              <a:t>………….</a:t>
            </a:r>
          </a:p>
          <a:p>
            <a:pPr algn="just"/>
            <a:r>
              <a:rPr lang="el-GR" b="1" dirty="0">
                <a:latin typeface="Calibri" panose="020F0502020204030204" pitchFamily="34" charset="0"/>
                <a:cs typeface="Calibri" panose="020F0502020204030204" pitchFamily="34" charset="0"/>
              </a:rPr>
              <a:t>Γ) τον </a:t>
            </a:r>
            <a:r>
              <a:rPr lang="el-GR" b="1" dirty="0" err="1">
                <a:latin typeface="Calibri" panose="020F0502020204030204" pitchFamily="34" charset="0"/>
                <a:cs typeface="Calibri" panose="020F0502020204030204" pitchFamily="34" charset="0"/>
              </a:rPr>
              <a:t>υποφάκελο</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του σταδίου εκτέλεσης της σύμβασης, ο οποίος περιλαμβάνει κατ’ ελάχιστον:</a:t>
            </a:r>
            <a:r>
              <a:rPr lang="en-US" dirty="0">
                <a:latin typeface="Calibri" panose="020F0502020204030204" pitchFamily="34" charset="0"/>
                <a:cs typeface="Calibri" panose="020F0502020204030204" pitchFamily="34" charset="0"/>
              </a:rPr>
              <a:t>……………….</a:t>
            </a:r>
          </a:p>
          <a:p>
            <a:pPr marL="0" indent="0" algn="just">
              <a:buNone/>
            </a:pPr>
            <a:endParaRPr lang="en-US" dirty="0">
              <a:latin typeface="Calibri" panose="020F0502020204030204" pitchFamily="34" charset="0"/>
              <a:cs typeface="Calibri" panose="020F0502020204030204" pitchFamily="34" charset="0"/>
            </a:endParaRPr>
          </a:p>
          <a:p>
            <a:pPr marL="0" indent="0" algn="just">
              <a:buNone/>
            </a:pPr>
            <a:r>
              <a:rPr lang="el-GR" dirty="0">
                <a:latin typeface="Calibri" panose="020F0502020204030204" pitchFamily="34" charset="0"/>
                <a:cs typeface="Calibri" panose="020F0502020204030204" pitchFamily="34" charset="0"/>
              </a:rPr>
              <a:t>Παράγραφος 4. Ο φάκελος δημόσιας σύμβασης τηρείται για περίοδο </a:t>
            </a:r>
            <a:r>
              <a:rPr lang="el-GR" b="1" dirty="0">
                <a:latin typeface="Calibri" panose="020F0502020204030204" pitchFamily="34" charset="0"/>
                <a:cs typeface="Calibri" panose="020F0502020204030204" pitchFamily="34" charset="0"/>
              </a:rPr>
              <a:t>τουλάχιστον πέντε (5) ετών </a:t>
            </a:r>
            <a:r>
              <a:rPr lang="el-GR" u="sng" dirty="0">
                <a:latin typeface="Calibri" panose="020F0502020204030204" pitchFamily="34" charset="0"/>
                <a:cs typeface="Calibri" panose="020F0502020204030204" pitchFamily="34" charset="0"/>
              </a:rPr>
              <a:t>από την ημερομηνία οριστικής παραλαβής της σύμβασης</a:t>
            </a:r>
            <a:r>
              <a:rPr lang="el-GR" dirty="0">
                <a:latin typeface="Calibri" panose="020F0502020204030204" pitchFamily="34" charset="0"/>
                <a:cs typeface="Calibri" panose="020F0502020204030204" pitchFamily="34" charset="0"/>
              </a:rPr>
              <a:t>. Σε περίπτωση εκκρεμοδικίας αναφορικά με δημόσια σύμβαση ο σχετικός φάκελος τηρείται μέχρι το πέρας αυτής.</a:t>
            </a:r>
          </a:p>
          <a:p>
            <a:pPr marL="0" indent="0">
              <a:buNone/>
            </a:pPr>
            <a:endParaRPr lang="el-GR" dirty="0"/>
          </a:p>
          <a:p>
            <a:endParaRPr lang="el-GR" dirty="0"/>
          </a:p>
        </p:txBody>
      </p:sp>
    </p:spTree>
    <p:extLst>
      <p:ext uri="{BB962C8B-B14F-4D97-AF65-F5344CB8AC3E}">
        <p14:creationId xmlns:p14="http://schemas.microsoft.com/office/powerpoint/2010/main" val="2792147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E873CECC-B98D-62EB-68F6-97104D133D35}"/>
              </a:ext>
            </a:extLst>
          </p:cNvPr>
          <p:cNvSpPr txBox="1">
            <a:spLocks/>
          </p:cNvSpPr>
          <p:nvPr/>
        </p:nvSpPr>
        <p:spPr>
          <a:xfrm>
            <a:off x="677334" y="609600"/>
            <a:ext cx="10421926" cy="5945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altLang="el-GR" sz="28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Συγκρότηση και τήρηση φακέλου δημόσιας σύμβασης (άρθρο 45</a:t>
            </a:r>
            <a:r>
              <a:rPr lang="en-US" altLang="el-GR" sz="28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l-GR" sz="28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Θέση περιεχομένου 4">
            <a:extLst>
              <a:ext uri="{FF2B5EF4-FFF2-40B4-BE49-F238E27FC236}">
                <a16:creationId xmlns:a16="http://schemas.microsoft.com/office/drawing/2014/main" id="{37A4ED6C-BB05-2C74-1EB6-050732758252}"/>
              </a:ext>
            </a:extLst>
          </p:cNvPr>
          <p:cNvPicPr>
            <a:picLocks noChangeAspect="1"/>
          </p:cNvPicPr>
          <p:nvPr/>
        </p:nvPicPr>
        <p:blipFill>
          <a:blip r:embed="rId2"/>
          <a:stretch>
            <a:fillRect/>
          </a:stretch>
        </p:blipFill>
        <p:spPr>
          <a:xfrm>
            <a:off x="483957" y="1204111"/>
            <a:ext cx="9348105" cy="5543593"/>
          </a:xfrm>
          <a:prstGeom prst="rect">
            <a:avLst/>
          </a:prstGeom>
        </p:spPr>
      </p:pic>
    </p:spTree>
    <p:extLst>
      <p:ext uri="{BB962C8B-B14F-4D97-AF65-F5344CB8AC3E}">
        <p14:creationId xmlns:p14="http://schemas.microsoft.com/office/powerpoint/2010/main" val="209715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3F455-7285-C6A3-882F-6A9299596CBD}"/>
            </a:ext>
          </a:extLst>
        </p:cNvPr>
        <p:cNvGrpSpPr/>
        <p:nvPr/>
      </p:nvGrpSpPr>
      <p:grpSpPr>
        <a:xfrm>
          <a:off x="0" y="0"/>
          <a:ext cx="0" cy="0"/>
          <a:chOff x="0" y="0"/>
          <a:chExt cx="0" cy="0"/>
        </a:xfrm>
      </p:grpSpPr>
      <p:pic>
        <p:nvPicPr>
          <p:cNvPr id="3" name="Εικόνα 2">
            <a:extLst>
              <a:ext uri="{FF2B5EF4-FFF2-40B4-BE49-F238E27FC236}">
                <a16:creationId xmlns:a16="http://schemas.microsoft.com/office/drawing/2014/main" id="{54052C1A-BCE2-32BD-0F65-B7E3713A68D8}"/>
              </a:ext>
            </a:extLst>
          </p:cNvPr>
          <p:cNvPicPr>
            <a:picLocks noChangeAspect="1"/>
          </p:cNvPicPr>
          <p:nvPr/>
        </p:nvPicPr>
        <p:blipFill rotWithShape="1">
          <a:blip r:embed="rId2"/>
          <a:srcRect l="23157" t="18991" r="25816" b="5187"/>
          <a:stretch/>
        </p:blipFill>
        <p:spPr>
          <a:xfrm>
            <a:off x="4021315" y="2047046"/>
            <a:ext cx="5411755" cy="4364723"/>
          </a:xfrm>
          <a:prstGeom prst="rect">
            <a:avLst/>
          </a:prstGeom>
          <a:ln w="25400">
            <a:solidFill>
              <a:srgbClr val="FF0000"/>
            </a:solidFill>
          </a:ln>
        </p:spPr>
      </p:pic>
      <p:graphicFrame>
        <p:nvGraphicFramePr>
          <p:cNvPr id="6" name="Πίνακας 5">
            <a:extLst>
              <a:ext uri="{FF2B5EF4-FFF2-40B4-BE49-F238E27FC236}">
                <a16:creationId xmlns:a16="http://schemas.microsoft.com/office/drawing/2014/main" id="{97AE1285-889A-AA5A-CEBA-E9A1A4F08BF0}"/>
              </a:ext>
            </a:extLst>
          </p:cNvPr>
          <p:cNvGraphicFramePr>
            <a:graphicFrameLocks noGrp="1"/>
          </p:cNvGraphicFramePr>
          <p:nvPr>
            <p:extLst>
              <p:ext uri="{D42A27DB-BD31-4B8C-83A1-F6EECF244321}">
                <p14:modId xmlns:p14="http://schemas.microsoft.com/office/powerpoint/2010/main" val="3960822881"/>
              </p:ext>
            </p:extLst>
          </p:nvPr>
        </p:nvGraphicFramePr>
        <p:xfrm>
          <a:off x="666183" y="1057317"/>
          <a:ext cx="10515600" cy="766696"/>
        </p:xfrm>
        <a:graphic>
          <a:graphicData uri="http://schemas.openxmlformats.org/drawingml/2006/table">
            <a:tbl>
              <a:tblPr/>
              <a:tblGrid>
                <a:gridCol w="449815">
                  <a:extLst>
                    <a:ext uri="{9D8B030D-6E8A-4147-A177-3AD203B41FA5}">
                      <a16:colId xmlns:a16="http://schemas.microsoft.com/office/drawing/2014/main" val="99082662"/>
                    </a:ext>
                  </a:extLst>
                </a:gridCol>
                <a:gridCol w="4527407">
                  <a:extLst>
                    <a:ext uri="{9D8B030D-6E8A-4147-A177-3AD203B41FA5}">
                      <a16:colId xmlns:a16="http://schemas.microsoft.com/office/drawing/2014/main" val="2089125713"/>
                    </a:ext>
                  </a:extLst>
                </a:gridCol>
                <a:gridCol w="256372">
                  <a:extLst>
                    <a:ext uri="{9D8B030D-6E8A-4147-A177-3AD203B41FA5}">
                      <a16:colId xmlns:a16="http://schemas.microsoft.com/office/drawing/2014/main" val="40660885"/>
                    </a:ext>
                  </a:extLst>
                </a:gridCol>
                <a:gridCol w="4508972">
                  <a:extLst>
                    <a:ext uri="{9D8B030D-6E8A-4147-A177-3AD203B41FA5}">
                      <a16:colId xmlns:a16="http://schemas.microsoft.com/office/drawing/2014/main" val="1602287016"/>
                    </a:ext>
                  </a:extLst>
                </a:gridCol>
                <a:gridCol w="773034">
                  <a:extLst>
                    <a:ext uri="{9D8B030D-6E8A-4147-A177-3AD203B41FA5}">
                      <a16:colId xmlns:a16="http://schemas.microsoft.com/office/drawing/2014/main" val="2518419267"/>
                    </a:ext>
                  </a:extLst>
                </a:gridCol>
              </a:tblGrid>
              <a:tr h="391941">
                <a:tc>
                  <a:txBody>
                    <a:bodyPr/>
                    <a:lstStyle/>
                    <a:p>
                      <a:pPr algn="l" fontAlgn="ctr">
                        <a:buNone/>
                      </a:pPr>
                      <a:r>
                        <a:rPr lang="el-GR" sz="1600" b="1">
                          <a:solidFill>
                            <a:srgbClr val="00308E"/>
                          </a:solidFill>
                          <a:effectLst/>
                        </a:rPr>
                        <a:t>04</a:t>
                      </a:r>
                    </a:p>
                  </a:txBody>
                  <a:tcPr marL="61626" marR="61626" marT="18488" marB="18488" anchor="ctr">
                    <a:lnL>
                      <a:noFill/>
                    </a:lnL>
                    <a:lnR>
                      <a:noFill/>
                    </a:lnR>
                    <a:lnT>
                      <a:noFill/>
                    </a:lnT>
                    <a:lnB w="9525" cap="flat" cmpd="sng" algn="ctr">
                      <a:solidFill>
                        <a:srgbClr val="60DE39"/>
                      </a:solidFill>
                      <a:prstDash val="solid"/>
                      <a:round/>
                      <a:headEnd type="none" w="med" len="med"/>
                      <a:tailEnd type="none" w="med" len="med"/>
                    </a:lnB>
                    <a:solidFill>
                      <a:srgbClr val="F9F9F9"/>
                    </a:solidFill>
                  </a:tcPr>
                </a:tc>
                <a:tc gridSpan="3">
                  <a:txBody>
                    <a:bodyPr/>
                    <a:lstStyle/>
                    <a:p>
                      <a:pPr algn="l" fontAlgn="ctr">
                        <a:buNone/>
                      </a:pPr>
                      <a:r>
                        <a:rPr lang="el-GR" sz="1600" b="1" dirty="0">
                          <a:solidFill>
                            <a:srgbClr val="00308E"/>
                          </a:solidFill>
                          <a:effectLst/>
                        </a:rPr>
                        <a:t>I. ΣΧΕΔΙΑΣΜΟΣ ΚΑΙ ΠΡΟΠΑΡΑΣΚΕΥΑΣΤΙΚΕΣ ΕΝΕΡΓΕΙΕΣ: Έχουν ληφθεί τα κατάλληλα μέτρα για την αποτελεσματική πρόληψη, εντοπισμό και επανόρθωση τυχόν συγκρούσεων συμφερόντων;</a:t>
                      </a:r>
                    </a:p>
                  </a:txBody>
                  <a:tcPr marL="61626" marR="61626" marT="18488" marB="18488" anchor="ctr">
                    <a:lnL>
                      <a:noFill/>
                    </a:lnL>
                    <a:lnR>
                      <a:noFill/>
                    </a:lnR>
                    <a:lnT>
                      <a:noFill/>
                    </a:lnT>
                    <a:lnB w="9525" cap="flat" cmpd="sng" algn="ctr">
                      <a:solidFill>
                        <a:srgbClr val="B0033A"/>
                      </a:solidFill>
                      <a:prstDash val="solid"/>
                      <a:round/>
                      <a:headEnd type="none" w="med" len="med"/>
                      <a:tailEnd type="none" w="med" len="med"/>
                    </a:lnB>
                    <a:solidFill>
                      <a:srgbClr val="F9F9F9"/>
                    </a:solidFill>
                  </a:tcPr>
                </a:tc>
                <a:tc hMerge="1">
                  <a:txBody>
                    <a:bodyPr/>
                    <a:lstStyle/>
                    <a:p>
                      <a:endParaRPr lang="el-GR"/>
                    </a:p>
                  </a:txBody>
                  <a:tcPr/>
                </a:tc>
                <a:tc hMerge="1">
                  <a:txBody>
                    <a:bodyPr/>
                    <a:lstStyle/>
                    <a:p>
                      <a:endParaRPr lang="el-GR"/>
                    </a:p>
                  </a:txBody>
                  <a:tcPr/>
                </a:tc>
                <a:tc>
                  <a:txBody>
                    <a:bodyPr/>
                    <a:lstStyle/>
                    <a:p>
                      <a:pPr algn="l" fontAlgn="ctr">
                        <a:buNone/>
                      </a:pPr>
                      <a:endParaRPr lang="el-GR" sz="1200" b="1" dirty="0">
                        <a:solidFill>
                          <a:srgbClr val="00308E"/>
                        </a:solidFill>
                        <a:effectLst/>
                      </a:endParaRPr>
                    </a:p>
                  </a:txBody>
                  <a:tcPr marL="61626" marR="61626" marT="18488" marB="18488" anchor="ctr">
                    <a:lnL>
                      <a:noFill/>
                    </a:lnL>
                    <a:lnR>
                      <a:noFill/>
                    </a:lnR>
                    <a:lnT>
                      <a:noFill/>
                    </a:lnT>
                    <a:lnB>
                      <a:noFill/>
                    </a:lnB>
                    <a:solidFill>
                      <a:srgbClr val="F9F9F9"/>
                    </a:solidFill>
                  </a:tcPr>
                </a:tc>
                <a:extLst>
                  <a:ext uri="{0D108BD9-81ED-4DB2-BD59-A6C34878D82A}">
                    <a16:rowId xmlns:a16="http://schemas.microsoft.com/office/drawing/2014/main" val="3689421686"/>
                  </a:ext>
                </a:extLst>
              </a:tr>
              <a:tr h="236644">
                <a:tc>
                  <a:txBody>
                    <a:bodyPr/>
                    <a:lstStyle/>
                    <a:p>
                      <a:pPr algn="l" fontAlgn="ctr">
                        <a:buNone/>
                      </a:pPr>
                      <a:endParaRPr lang="el-GR" sz="1200">
                        <a:effectLst/>
                      </a:endParaRPr>
                    </a:p>
                  </a:txBody>
                  <a:tcPr marL="61626" marR="61626" marT="18488" marB="18488" anchor="ctr">
                    <a:lnL>
                      <a:noFill/>
                    </a:lnL>
                    <a:lnR>
                      <a:noFill/>
                    </a:lnR>
                    <a:lnT w="9525" cap="flat" cmpd="sng" algn="ctr">
                      <a:solidFill>
                        <a:srgbClr val="60DE39"/>
                      </a:solidFill>
                      <a:prstDash val="solid"/>
                      <a:round/>
                      <a:headEnd type="none" w="med" len="med"/>
                      <a:tailEnd type="none" w="med" len="med"/>
                    </a:lnT>
                    <a:lnB w="9525" cap="flat" cmpd="sng" algn="ctr">
                      <a:solidFill>
                        <a:srgbClr val="60DE39"/>
                      </a:solidFill>
                      <a:prstDash val="solid"/>
                      <a:round/>
                      <a:headEnd type="none" w="med" len="med"/>
                      <a:tailEnd type="none" w="med" len="med"/>
                    </a:lnB>
                    <a:solidFill>
                      <a:srgbClr val="FFFFFF"/>
                    </a:solidFill>
                  </a:tcPr>
                </a:tc>
                <a:tc>
                  <a:txBody>
                    <a:bodyPr/>
                    <a:lstStyle/>
                    <a:p>
                      <a:pPr algn="l" fontAlgn="ctr">
                        <a:buNone/>
                      </a:pPr>
                      <a:r>
                        <a:rPr lang="el-GR" sz="1200" dirty="0">
                          <a:effectLst/>
                        </a:rPr>
                        <a:t> ΝΑΙ  ΟΧΙ  Δ/Α</a:t>
                      </a:r>
                    </a:p>
                  </a:txBody>
                  <a:tcPr marL="61626" marR="61626" marT="18488" marB="18488" anchor="ctr">
                    <a:lnL>
                      <a:noFill/>
                    </a:lnL>
                    <a:lnR>
                      <a:noFill/>
                    </a:lnR>
                    <a:lnT w="9525" cap="flat" cmpd="sng" algn="ctr">
                      <a:solidFill>
                        <a:srgbClr val="B0033A"/>
                      </a:solidFill>
                      <a:prstDash val="solid"/>
                      <a:round/>
                      <a:headEnd type="none" w="med" len="med"/>
                      <a:tailEnd type="none" w="med" len="med"/>
                    </a:lnT>
                    <a:lnB w="9525" cap="flat" cmpd="sng" algn="ctr">
                      <a:solidFill>
                        <a:srgbClr val="B0033A"/>
                      </a:solidFill>
                      <a:prstDash val="solid"/>
                      <a:round/>
                      <a:headEnd type="none" w="med" len="med"/>
                      <a:tailEnd type="none" w="med" len="med"/>
                    </a:lnB>
                    <a:solidFill>
                      <a:srgbClr val="FFFFFF"/>
                    </a:solidFill>
                  </a:tcPr>
                </a:tc>
                <a:tc>
                  <a:txBody>
                    <a:bodyPr/>
                    <a:lstStyle/>
                    <a:p>
                      <a:pPr algn="l" fontAlgn="ctr">
                        <a:buNone/>
                      </a:pPr>
                      <a:endParaRPr lang="el-GR" sz="1200" dirty="0">
                        <a:effectLst/>
                      </a:endParaRPr>
                    </a:p>
                  </a:txBody>
                  <a:tcPr marL="61626" marR="61626" marT="18488" marB="18488" anchor="ctr">
                    <a:lnL>
                      <a:noFill/>
                    </a:lnL>
                    <a:lnR>
                      <a:noFill/>
                    </a:lnR>
                    <a:lnT w="9525" cap="flat" cmpd="sng" algn="ctr">
                      <a:solidFill>
                        <a:srgbClr val="D02B3A"/>
                      </a:solidFill>
                      <a:prstDash val="solid"/>
                      <a:round/>
                      <a:headEnd type="none" w="med" len="med"/>
                      <a:tailEnd type="none" w="med" len="med"/>
                    </a:lnT>
                    <a:lnB w="9525" cap="flat" cmpd="sng" algn="ctr">
                      <a:solidFill>
                        <a:srgbClr val="D02B3A"/>
                      </a:solidFill>
                      <a:prstDash val="solid"/>
                      <a:round/>
                      <a:headEnd type="none" w="med" len="med"/>
                      <a:tailEnd type="none" w="med" len="med"/>
                    </a:lnB>
                    <a:solidFill>
                      <a:srgbClr val="FFFFFF"/>
                    </a:solidFill>
                  </a:tcPr>
                </a:tc>
                <a:tc>
                  <a:txBody>
                    <a:bodyPr/>
                    <a:lstStyle/>
                    <a:p>
                      <a:pPr algn="l" fontAlgn="ctr">
                        <a:buNone/>
                      </a:pPr>
                      <a:r>
                        <a:rPr lang="el-GR" sz="1200" dirty="0">
                          <a:effectLst/>
                        </a:rPr>
                        <a:t> ΝΑΙ  ΟΧΙ  Δ/Α</a:t>
                      </a:r>
                    </a:p>
                  </a:txBody>
                  <a:tcPr marL="61626" marR="61626" marT="18488" marB="18488" anchor="ctr">
                    <a:lnL>
                      <a:noFill/>
                    </a:lnL>
                    <a:lnR>
                      <a:noFill/>
                    </a:lnR>
                    <a:lnT w="9525" cap="flat" cmpd="sng" algn="ctr">
                      <a:solidFill>
                        <a:srgbClr val="70313A"/>
                      </a:solidFill>
                      <a:prstDash val="solid"/>
                      <a:round/>
                      <a:headEnd type="none" w="med" len="med"/>
                      <a:tailEnd type="none" w="med" len="med"/>
                    </a:lnT>
                    <a:lnB w="9525" cap="flat" cmpd="sng" algn="ctr">
                      <a:solidFill>
                        <a:srgbClr val="70313A"/>
                      </a:solidFill>
                      <a:prstDash val="solid"/>
                      <a:round/>
                      <a:headEnd type="none" w="med" len="med"/>
                      <a:tailEnd type="none" w="med" len="med"/>
                    </a:lnB>
                    <a:solidFill>
                      <a:srgbClr val="FFFFFF"/>
                    </a:solidFill>
                  </a:tcPr>
                </a:tc>
                <a:tc>
                  <a:txBody>
                    <a:bodyPr/>
                    <a:lstStyle/>
                    <a:p>
                      <a:endParaRPr lang="el-GR" sz="1200" dirty="0"/>
                    </a:p>
                  </a:txBody>
                  <a:tcPr marL="59161" marR="59161" marT="29580" marB="29580">
                    <a:lnL>
                      <a:noFill/>
                    </a:lnL>
                    <a:lnT>
                      <a:noFill/>
                    </a:lnT>
                  </a:tcPr>
                </a:tc>
                <a:extLst>
                  <a:ext uri="{0D108BD9-81ED-4DB2-BD59-A6C34878D82A}">
                    <a16:rowId xmlns:a16="http://schemas.microsoft.com/office/drawing/2014/main" val="1754609950"/>
                  </a:ext>
                </a:extLst>
              </a:tr>
            </a:tbl>
          </a:graphicData>
        </a:graphic>
      </p:graphicFrame>
      <p:sp>
        <p:nvSpPr>
          <p:cNvPr id="5" name="Τίτλος 1">
            <a:extLst>
              <a:ext uri="{FF2B5EF4-FFF2-40B4-BE49-F238E27FC236}">
                <a16:creationId xmlns:a16="http://schemas.microsoft.com/office/drawing/2014/main" id="{06C9A0E8-7B5C-5F24-BAE8-B3B2173BEDC0}"/>
              </a:ext>
            </a:extLst>
          </p:cNvPr>
          <p:cNvSpPr>
            <a:spLocks noGrp="1"/>
          </p:cNvSpPr>
          <p:nvPr>
            <p:ph type="title"/>
          </p:nvPr>
        </p:nvSpPr>
        <p:spPr>
          <a:xfrm>
            <a:off x="0" y="211050"/>
            <a:ext cx="12192000" cy="738520"/>
          </a:xfrm>
        </p:spPr>
        <p:txBody>
          <a:bodyPr vert="horz" lIns="91440" tIns="45720" rIns="91440" bIns="45720" rtlCol="0" anchor="ctr">
            <a:noAutofit/>
          </a:bodyPr>
          <a:lstStyle/>
          <a:p>
            <a:pPr algn="ctr"/>
            <a:r>
              <a:rPr lang="el-GR" sz="2600" b="1" dirty="0">
                <a:solidFill>
                  <a:srgbClr val="144E8C"/>
                </a:solidFill>
                <a:latin typeface="Calibri" panose="020F0502020204030204" pitchFamily="34" charset="0"/>
                <a:cs typeface="Calibri" panose="020F0502020204030204" pitchFamily="34" charset="0"/>
              </a:rPr>
              <a:t>Άρθρο 24 Συγκρούσεις συμφερόντων (άρθρο 24 της Οδηγίας 2014/24/ΕΕ)</a:t>
            </a:r>
          </a:p>
        </p:txBody>
      </p:sp>
    </p:spTree>
    <p:extLst>
      <p:ext uri="{BB962C8B-B14F-4D97-AF65-F5344CB8AC3E}">
        <p14:creationId xmlns:p14="http://schemas.microsoft.com/office/powerpoint/2010/main" val="3941187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189279"/>
            <a:ext cx="10515599" cy="663575"/>
          </a:xfrm>
        </p:spPr>
        <p:txBody>
          <a:bodyPr>
            <a:noAutofit/>
          </a:bodyPr>
          <a:lstStyle/>
          <a:p>
            <a:pPr algn="ctr"/>
            <a:r>
              <a:rPr lang="el-GR" sz="3200" b="1" dirty="0">
                <a:solidFill>
                  <a:srgbClr val="144E8C"/>
                </a:solidFill>
                <a:latin typeface="Calibri" panose="020F0502020204030204" pitchFamily="34" charset="0"/>
                <a:cs typeface="Calibri" panose="020F0502020204030204" pitchFamily="34" charset="0"/>
              </a:rPr>
              <a:t>Κανόνες δημοσιότητας και διαφάνειας</a:t>
            </a:r>
          </a:p>
        </p:txBody>
      </p:sp>
      <p:sp>
        <p:nvSpPr>
          <p:cNvPr id="3" name="Θέση περιεχομένου 2"/>
          <p:cNvSpPr>
            <a:spLocks noGrp="1"/>
          </p:cNvSpPr>
          <p:nvPr>
            <p:ph idx="1"/>
          </p:nvPr>
        </p:nvSpPr>
        <p:spPr>
          <a:xfrm>
            <a:off x="0" y="1028700"/>
            <a:ext cx="12192000" cy="5148263"/>
          </a:xfrm>
        </p:spPr>
        <p:txBody>
          <a:bodyPr>
            <a:normAutofit/>
          </a:bodyPr>
          <a:lstStyle/>
          <a:p>
            <a:pPr algn="just"/>
            <a:r>
              <a:rPr lang="el-GR" dirty="0">
                <a:latin typeface="+mn-lt"/>
              </a:rPr>
              <a:t>Διακηρύξεις </a:t>
            </a:r>
            <a:r>
              <a:rPr lang="el-GR" b="1" u="sng" dirty="0">
                <a:latin typeface="+mn-lt"/>
              </a:rPr>
              <a:t>άνω των ορίων</a:t>
            </a:r>
            <a:r>
              <a:rPr lang="el-GR" dirty="0">
                <a:latin typeface="+mn-lt"/>
              </a:rPr>
              <a:t>:</a:t>
            </a:r>
          </a:p>
          <a:p>
            <a:pPr lvl="1" algn="just"/>
            <a:r>
              <a:rPr lang="el-GR" dirty="0">
                <a:latin typeface="+mn-lt"/>
              </a:rPr>
              <a:t>Έναρξη διαδικασίας διενέργειας του διαγωνισμού είναι η ημερομηνία υποβολής τυποποιημένης προκήρυξης σύμβασης στην Επίσημη Εφημερίδα της Ευρωπαϊκής Ένωσης (Ε.Ε.Ε.Ε).</a:t>
            </a:r>
          </a:p>
          <a:p>
            <a:pPr lvl="1" algn="just"/>
            <a:r>
              <a:rPr lang="el-GR" dirty="0">
                <a:latin typeface="+mn-lt"/>
              </a:rPr>
              <a:t>Προκήρυξη σύμβασης και διακήρυξη στο Κ.Η.Μ.ΔΗ.Σ. (προηγείται ενημέρωση για δημοσίευση στην Ε.Ε.Ε.Ε.)</a:t>
            </a:r>
          </a:p>
          <a:p>
            <a:pPr lvl="1" algn="just"/>
            <a:r>
              <a:rPr lang="el-GR" dirty="0">
                <a:latin typeface="+mn-lt"/>
              </a:rPr>
              <a:t>Ανάρτηση της Διακήρυξης στη Διαύγεια</a:t>
            </a:r>
          </a:p>
          <a:p>
            <a:pPr lvl="1" algn="just"/>
            <a:r>
              <a:rPr lang="el-GR" dirty="0">
                <a:latin typeface="+mn-lt"/>
              </a:rPr>
              <a:t>Ανάρτηση στην ιστοσελίδα του δικαιούχου</a:t>
            </a:r>
          </a:p>
          <a:p>
            <a:pPr lvl="1" algn="just"/>
            <a:r>
              <a:rPr lang="el-GR" dirty="0">
                <a:latin typeface="+mn-lt"/>
              </a:rPr>
              <a:t>Δημοσίευση της περίληψης διακήρυξης στον τοπικό τύπο (συνεχίζει να ισχύει ο Ν.3548/2007) – 2 ημερήσιες + 1 εβδομαδιαία του Νομού στον οποίο θα υλοποιηθεί η σύμβαση.</a:t>
            </a:r>
          </a:p>
          <a:p>
            <a:pPr lvl="1" algn="just"/>
            <a:r>
              <a:rPr lang="el-GR" b="1" dirty="0">
                <a:latin typeface="+mn-lt"/>
              </a:rPr>
              <a:t>ΠΡΟΣΟΧΗ: </a:t>
            </a:r>
            <a:r>
              <a:rPr lang="el-GR" dirty="0">
                <a:latin typeface="+mn-lt"/>
              </a:rPr>
              <a:t>Προθεσμία παραλαβής των προσφορών τουλάχιστον </a:t>
            </a:r>
            <a:r>
              <a:rPr lang="el-GR" b="1" dirty="0">
                <a:latin typeface="+mn-lt"/>
              </a:rPr>
              <a:t>35 ημέρες </a:t>
            </a:r>
            <a:r>
              <a:rPr lang="el-GR" dirty="0">
                <a:latin typeface="+mn-lt"/>
              </a:rPr>
              <a:t>μετά την ημερομηνία υποβολής τυποποιημένης προκήρυξης σύμβασης στην Επίσημη Εφημερίδα της Ευρωπαϊκής Ένωσης (Ε.Ε.Ε.Ε).</a:t>
            </a:r>
          </a:p>
        </p:txBody>
      </p:sp>
    </p:spTree>
    <p:extLst>
      <p:ext uri="{BB962C8B-B14F-4D97-AF65-F5344CB8AC3E}">
        <p14:creationId xmlns:p14="http://schemas.microsoft.com/office/powerpoint/2010/main" val="323296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8675" y="2355850"/>
            <a:ext cx="10515600" cy="1325563"/>
          </a:xfrm>
        </p:spPr>
        <p:txBody>
          <a:bodyPr>
            <a:normAutofit/>
          </a:bodyPr>
          <a:lstStyle/>
          <a:p>
            <a:pPr algn="ctr"/>
            <a:r>
              <a:rPr lang="el-GR" sz="3000" b="1" dirty="0">
                <a:solidFill>
                  <a:srgbClr val="144E8C"/>
                </a:solidFill>
              </a:rPr>
              <a:t>Διαδικασία υποβολής αιτήματος προέγκρισης δημοπράτησης μέσω ΟΠΣ</a:t>
            </a:r>
            <a:r>
              <a:rPr lang="en-US" sz="3000" b="1" dirty="0">
                <a:solidFill>
                  <a:srgbClr val="144E8C"/>
                </a:solidFill>
              </a:rPr>
              <a:t> </a:t>
            </a:r>
            <a:r>
              <a:rPr lang="el-GR" sz="3000" b="1" dirty="0">
                <a:solidFill>
                  <a:srgbClr val="144E8C"/>
                </a:solidFill>
              </a:rPr>
              <a:t>ΕΣΠΑ 2021-2027</a:t>
            </a:r>
          </a:p>
        </p:txBody>
      </p:sp>
    </p:spTree>
    <p:extLst>
      <p:ext uri="{BB962C8B-B14F-4D97-AF65-F5344CB8AC3E}">
        <p14:creationId xmlns:p14="http://schemas.microsoft.com/office/powerpoint/2010/main" val="914683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028700"/>
            <a:ext cx="12192000" cy="5148263"/>
          </a:xfrm>
        </p:spPr>
        <p:txBody>
          <a:bodyPr>
            <a:normAutofit/>
          </a:bodyPr>
          <a:lstStyle/>
          <a:p>
            <a:pPr algn="just"/>
            <a:r>
              <a:rPr lang="el-GR" dirty="0">
                <a:latin typeface="+mn-lt"/>
              </a:rPr>
              <a:t>Διακηρύξεις </a:t>
            </a:r>
            <a:r>
              <a:rPr lang="el-GR" b="1" u="sng" dirty="0">
                <a:latin typeface="+mn-lt"/>
              </a:rPr>
              <a:t>κάτω των ορίων</a:t>
            </a:r>
            <a:r>
              <a:rPr lang="el-GR" dirty="0">
                <a:latin typeface="+mn-lt"/>
              </a:rPr>
              <a:t>:</a:t>
            </a:r>
          </a:p>
          <a:p>
            <a:pPr lvl="1" algn="just"/>
            <a:r>
              <a:rPr lang="el-GR" dirty="0">
                <a:latin typeface="+mn-lt"/>
              </a:rPr>
              <a:t>Έναρξη διαδικασίας διενέργειας του διαγωνισμού είναι η ημερομηνία ανάρτησης της διακήρυξης στο Κ.Η.Μ.ΔΗ.Σ.</a:t>
            </a:r>
          </a:p>
          <a:p>
            <a:pPr lvl="1" algn="just"/>
            <a:r>
              <a:rPr lang="el-GR" dirty="0">
                <a:latin typeface="+mn-lt"/>
              </a:rPr>
              <a:t>Ανάρτηση της Διακήρυξης στη Διαύγεια</a:t>
            </a:r>
          </a:p>
          <a:p>
            <a:pPr lvl="1" algn="just"/>
            <a:r>
              <a:rPr lang="el-GR" dirty="0">
                <a:latin typeface="+mn-lt"/>
              </a:rPr>
              <a:t>Ανάρτηση στην ιστοσελίδα του δικαιούχου</a:t>
            </a:r>
          </a:p>
          <a:p>
            <a:pPr lvl="1" algn="just"/>
            <a:r>
              <a:rPr lang="el-GR" dirty="0">
                <a:latin typeface="+mn-lt"/>
              </a:rPr>
              <a:t>Δημοσίευση της περίληψης διακήρυξης στον τοπικό τύπο (συνεχίζει να ισχύει ο Ν.3548/2007) – 2 ημερήσιες + 1 εβδομαδιαία του Νομού στον οποίο θα υλοποιηθεί η σύμβαση.</a:t>
            </a:r>
          </a:p>
          <a:p>
            <a:pPr lvl="1" algn="just"/>
            <a:r>
              <a:rPr lang="el-GR" b="1" dirty="0">
                <a:latin typeface="+mn-lt"/>
              </a:rPr>
              <a:t>ΠΡΟΣΟΧΗ: </a:t>
            </a:r>
            <a:r>
              <a:rPr lang="el-GR" dirty="0">
                <a:latin typeface="+mn-lt"/>
              </a:rPr>
              <a:t>Προθεσμία παραλαβής των προσφορών τουλάχιστον </a:t>
            </a:r>
            <a:r>
              <a:rPr lang="el-GR" b="1" dirty="0">
                <a:latin typeface="+mn-lt"/>
              </a:rPr>
              <a:t>15 ημέρες </a:t>
            </a:r>
            <a:r>
              <a:rPr lang="el-GR" dirty="0">
                <a:latin typeface="+mn-lt"/>
              </a:rPr>
              <a:t>μετά την ανάρτηση της διακήρυξης στο Κ.Η.Μ.ΔΗ.Σ.</a:t>
            </a:r>
          </a:p>
          <a:p>
            <a:pPr marL="457200" lvl="1" indent="0" algn="just">
              <a:buNone/>
            </a:pPr>
            <a:endParaRPr lang="el-GR" dirty="0"/>
          </a:p>
        </p:txBody>
      </p:sp>
      <p:sp>
        <p:nvSpPr>
          <p:cNvPr id="4" name="1 - Τίτλος">
            <a:extLst>
              <a:ext uri="{FF2B5EF4-FFF2-40B4-BE49-F238E27FC236}">
                <a16:creationId xmlns:a16="http://schemas.microsoft.com/office/drawing/2014/main" id="{8D827DE4-2A7A-8353-72F5-19F71F9478ED}"/>
              </a:ext>
            </a:extLst>
          </p:cNvPr>
          <p:cNvSpPr txBox="1">
            <a:spLocks/>
          </p:cNvSpPr>
          <p:nvPr/>
        </p:nvSpPr>
        <p:spPr>
          <a:xfrm>
            <a:off x="990600" y="341679"/>
            <a:ext cx="10515599" cy="663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3200" b="1" dirty="0">
                <a:solidFill>
                  <a:srgbClr val="144E8C"/>
                </a:solidFill>
                <a:latin typeface="Calibri" panose="020F0502020204030204" pitchFamily="34" charset="0"/>
                <a:cs typeface="Calibri" panose="020F0502020204030204" pitchFamily="34" charset="0"/>
              </a:rPr>
              <a:t>Κανόνες δημοσιότητας και διαφάνειας</a:t>
            </a:r>
          </a:p>
        </p:txBody>
      </p:sp>
    </p:spTree>
    <p:extLst>
      <p:ext uri="{BB962C8B-B14F-4D97-AF65-F5344CB8AC3E}">
        <p14:creationId xmlns:p14="http://schemas.microsoft.com/office/powerpoint/2010/main" val="2591404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4">
            <a:extLst>
              <a:ext uri="{FF2B5EF4-FFF2-40B4-BE49-F238E27FC236}">
                <a16:creationId xmlns:a16="http://schemas.microsoft.com/office/drawing/2014/main" id="{65599733-F7F5-CE6E-4B3A-526A61A3CA9D}"/>
              </a:ext>
            </a:extLst>
          </p:cNvPr>
          <p:cNvSpPr>
            <a:spLocks noGrp="1"/>
          </p:cNvSpPr>
          <p:nvPr>
            <p:ph idx="1"/>
          </p:nvPr>
        </p:nvSpPr>
        <p:spPr>
          <a:xfrm>
            <a:off x="152400" y="2222343"/>
            <a:ext cx="12039600" cy="3570083"/>
          </a:xfrm>
        </p:spPr>
        <p:txBody>
          <a:bodyPr>
            <a:noAutofit/>
          </a:bodyPr>
          <a:lstStyle/>
          <a:p>
            <a:pPr marL="0" indent="0">
              <a:buNone/>
            </a:pPr>
            <a:r>
              <a:rPr lang="el-GR" sz="1400" b="1" u="sng" dirty="0">
                <a:latin typeface="+mn-lt"/>
              </a:rPr>
              <a:t>Άρθρο 49 </a:t>
            </a:r>
            <a:r>
              <a:rPr lang="el-GR" sz="1400" b="1" dirty="0">
                <a:latin typeface="+mn-lt"/>
              </a:rPr>
              <a:t>Κατάταξη των εργοληπτικών επιχειρήσεων στο ΜΗ.Ε.Ε.Δ.Ε.</a:t>
            </a:r>
          </a:p>
          <a:p>
            <a:pPr marL="0" indent="0">
              <a:buNone/>
            </a:pPr>
            <a:r>
              <a:rPr lang="el-GR" sz="1400" b="1" u="sng" dirty="0">
                <a:latin typeface="+mn-lt"/>
              </a:rPr>
              <a:t>Α. Οικονομική και χρηματοοικονομική επάρκεια </a:t>
            </a:r>
            <a:r>
              <a:rPr lang="el-GR" sz="1400" dirty="0">
                <a:latin typeface="+mn-lt"/>
              </a:rPr>
              <a:t>(χρησιμοποιούμενα οικονομικά και χρηματοοικονομικά μεγέθη: κύκλος εργασιών, ίδια κεφάλαια, συνολικά πάγια)</a:t>
            </a:r>
          </a:p>
          <a:p>
            <a:r>
              <a:rPr lang="el-GR" sz="1400" dirty="0">
                <a:latin typeface="+mn-lt"/>
              </a:rPr>
              <a:t>Α. Ελάχιστα απαιτούμενα ανά τάξη μεγέθη: Κάθε εργοληπτική επιχείρηση, προκειμένου να καταταγεί σε τάξη του ΜΗ.Ε.Ε.Δ.Ε. για την αιτούμενη κατηγορία, πρέπει να τηρεί τα ελάχιστα απαιτούμενα για την τάξη αυτή μεγέθη (</a:t>
            </a:r>
            <a:r>
              <a:rPr lang="el-GR" sz="1400" b="1" dirty="0">
                <a:latin typeface="+mn-lt"/>
              </a:rPr>
              <a:t>Κύκλο εργασιών, ίδια κεφάλαια, πάγια</a:t>
            </a:r>
            <a:r>
              <a:rPr lang="el-GR" sz="1400" dirty="0">
                <a:latin typeface="+mn-lt"/>
              </a:rPr>
              <a:t>), όπως αυτά προσδιορίζονται στο </a:t>
            </a:r>
            <a:r>
              <a:rPr lang="el-GR" sz="1400" b="1" dirty="0">
                <a:latin typeface="+mn-lt"/>
              </a:rPr>
              <a:t>άρθρο </a:t>
            </a:r>
            <a:r>
              <a:rPr lang="el-GR" sz="1400" b="1" u="sng" dirty="0">
                <a:latin typeface="+mn-lt"/>
              </a:rPr>
              <a:t>51.</a:t>
            </a:r>
          </a:p>
          <a:p>
            <a:pPr marL="0" indent="0">
              <a:buNone/>
            </a:pPr>
            <a:r>
              <a:rPr lang="el-GR" sz="1400" b="1" u="sng" dirty="0">
                <a:latin typeface="+mn-lt"/>
              </a:rPr>
              <a:t>Β. Τεχνική και επαγγελματική ικανότητα </a:t>
            </a:r>
            <a:r>
              <a:rPr lang="el-GR" sz="1400" dirty="0">
                <a:latin typeface="+mn-lt"/>
              </a:rPr>
              <a:t>(χρησιμοποιούμενα τεχνικά και επαγγελματικά μεγέθη: </a:t>
            </a:r>
            <a:r>
              <a:rPr lang="el-GR" sz="1400" b="1" dirty="0">
                <a:latin typeface="+mn-lt"/>
              </a:rPr>
              <a:t>στελέχωση ανά κατηγορία έργων, πάγια αναφερόμενα σε εξοπλισμό, εμπειρία ανά κατηγορία έργων</a:t>
            </a:r>
            <a:r>
              <a:rPr lang="el-GR" sz="1400" dirty="0">
                <a:latin typeface="+mn-lt"/>
              </a:rPr>
              <a:t>)</a:t>
            </a:r>
          </a:p>
          <a:p>
            <a:r>
              <a:rPr lang="el-GR" sz="1400" b="1" dirty="0">
                <a:latin typeface="+mn-lt"/>
              </a:rPr>
              <a:t>Β.1 </a:t>
            </a:r>
            <a:r>
              <a:rPr lang="el-GR" sz="1400" dirty="0">
                <a:latin typeface="+mn-lt"/>
              </a:rPr>
              <a:t>Ελάχιστα απαιτούμενα ανά τάξη μεγέθη </a:t>
            </a:r>
            <a:r>
              <a:rPr lang="el-GR" sz="1400" b="1" dirty="0">
                <a:latin typeface="+mn-lt"/>
              </a:rPr>
              <a:t>στελέχωσης</a:t>
            </a:r>
            <a:r>
              <a:rPr lang="el-GR" sz="1400" dirty="0">
                <a:latin typeface="+mn-lt"/>
              </a:rPr>
              <a:t>: Κάθε εργοληπτική επιχείρηση, προκειμένου να καταταγεί σε τάξη του ΜΗ.Ε.Ε.Δ.Ε., πρέπει να τηρεί τα ελάχιστα απαιτούμενα για την τάξη μεγέθη στελέχωσης κάθε αιτούμενης κατηγορίας, όπως αυτά προσδιορίζονται στο άρθρο </a:t>
            </a:r>
            <a:r>
              <a:rPr lang="el-GR" sz="1400" b="1" u="sng" dirty="0">
                <a:latin typeface="+mn-lt"/>
              </a:rPr>
              <a:t>52.</a:t>
            </a:r>
          </a:p>
          <a:p>
            <a:r>
              <a:rPr lang="el-GR" sz="1400" b="1" dirty="0">
                <a:latin typeface="+mn-lt"/>
              </a:rPr>
              <a:t>Β.2 </a:t>
            </a:r>
            <a:r>
              <a:rPr lang="el-GR" sz="1400" dirty="0">
                <a:latin typeface="+mn-lt"/>
              </a:rPr>
              <a:t>Ελάχιστα απαιτούμενα ανά τάξη μεγέθη </a:t>
            </a:r>
            <a:r>
              <a:rPr lang="el-GR" sz="1400" b="1" dirty="0">
                <a:latin typeface="+mn-lt"/>
              </a:rPr>
              <a:t>παγίων εξοπλισμού</a:t>
            </a:r>
            <a:r>
              <a:rPr lang="el-GR" sz="1400" dirty="0">
                <a:latin typeface="+mn-lt"/>
              </a:rPr>
              <a:t>: Κάθε εργοληπτική επιχείρηση, προκειμένου να καταταγεί σε τάξη του ΜΗ.Ε.Ε.Δ.Ε., πρέπει να τηρεί τα ελάχιστα απαιτούμενα για την τάξη μεγέθη παγίων αναφερόμενων σε εξοπλισμό, όπως αυτά προσδιορίζονται στο άρθρο </a:t>
            </a:r>
            <a:r>
              <a:rPr lang="el-GR" sz="1400" b="1" u="sng" dirty="0">
                <a:latin typeface="+mn-lt"/>
              </a:rPr>
              <a:t>52.</a:t>
            </a:r>
          </a:p>
          <a:p>
            <a:r>
              <a:rPr lang="el-GR" sz="1400" b="1" dirty="0">
                <a:latin typeface="+mn-lt"/>
              </a:rPr>
              <a:t>Β.3 </a:t>
            </a:r>
            <a:r>
              <a:rPr lang="el-GR" sz="1400" dirty="0">
                <a:latin typeface="+mn-lt"/>
              </a:rPr>
              <a:t>Ελάχιστη </a:t>
            </a:r>
            <a:r>
              <a:rPr lang="el-GR" sz="1400" b="1" dirty="0">
                <a:latin typeface="+mn-lt"/>
              </a:rPr>
              <a:t>εμπειρία</a:t>
            </a:r>
            <a:r>
              <a:rPr lang="el-GR" sz="1400" dirty="0">
                <a:latin typeface="+mn-lt"/>
              </a:rPr>
              <a:t> ανά κατηγορία έργων: Κάθε εργοληπτική επιχείρηση κατατάσσεται για κάθε συγκεκριμένη κατηγορία έργων ή εξειδικευμένη εργασία σε αντίστοιχη τάξη, εφόσον πληροί τις ελάχιστες προϋποθέσεις εμπειρίας σε κάθε αιτούμενη κατηγορία, όπως αυτές οι προϋποθέσεις ορίζονται κατωτέρω στο άρθρο </a:t>
            </a:r>
            <a:r>
              <a:rPr lang="el-GR" sz="1400" b="1" u="sng" dirty="0">
                <a:latin typeface="+mn-lt"/>
              </a:rPr>
              <a:t>53.</a:t>
            </a:r>
          </a:p>
        </p:txBody>
      </p:sp>
      <p:graphicFrame>
        <p:nvGraphicFramePr>
          <p:cNvPr id="5" name="Πίνακας 4">
            <a:extLst>
              <a:ext uri="{FF2B5EF4-FFF2-40B4-BE49-F238E27FC236}">
                <a16:creationId xmlns:a16="http://schemas.microsoft.com/office/drawing/2014/main" id="{44A183F9-ECBB-6582-4FE8-27EA6169C09F}"/>
              </a:ext>
            </a:extLst>
          </p:cNvPr>
          <p:cNvGraphicFramePr>
            <a:graphicFrameLocks noGrp="1"/>
          </p:cNvGraphicFramePr>
          <p:nvPr>
            <p:extLst>
              <p:ext uri="{D42A27DB-BD31-4B8C-83A1-F6EECF244321}">
                <p14:modId xmlns:p14="http://schemas.microsoft.com/office/powerpoint/2010/main" val="316692254"/>
              </p:ext>
            </p:extLst>
          </p:nvPr>
        </p:nvGraphicFramePr>
        <p:xfrm>
          <a:off x="497941" y="1251352"/>
          <a:ext cx="11054282" cy="766696"/>
        </p:xfrm>
        <a:graphic>
          <a:graphicData uri="http://schemas.openxmlformats.org/drawingml/2006/table">
            <a:tbl>
              <a:tblPr/>
              <a:tblGrid>
                <a:gridCol w="472858">
                  <a:extLst>
                    <a:ext uri="{9D8B030D-6E8A-4147-A177-3AD203B41FA5}">
                      <a16:colId xmlns:a16="http://schemas.microsoft.com/office/drawing/2014/main" val="706841914"/>
                    </a:ext>
                  </a:extLst>
                </a:gridCol>
                <a:gridCol w="4759332">
                  <a:extLst>
                    <a:ext uri="{9D8B030D-6E8A-4147-A177-3AD203B41FA5}">
                      <a16:colId xmlns:a16="http://schemas.microsoft.com/office/drawing/2014/main" val="2413869882"/>
                    </a:ext>
                  </a:extLst>
                </a:gridCol>
                <a:gridCol w="269505">
                  <a:extLst>
                    <a:ext uri="{9D8B030D-6E8A-4147-A177-3AD203B41FA5}">
                      <a16:colId xmlns:a16="http://schemas.microsoft.com/office/drawing/2014/main" val="1579282430"/>
                    </a:ext>
                  </a:extLst>
                </a:gridCol>
                <a:gridCol w="4739953">
                  <a:extLst>
                    <a:ext uri="{9D8B030D-6E8A-4147-A177-3AD203B41FA5}">
                      <a16:colId xmlns:a16="http://schemas.microsoft.com/office/drawing/2014/main" val="2193554765"/>
                    </a:ext>
                  </a:extLst>
                </a:gridCol>
                <a:gridCol w="812634">
                  <a:extLst>
                    <a:ext uri="{9D8B030D-6E8A-4147-A177-3AD203B41FA5}">
                      <a16:colId xmlns:a16="http://schemas.microsoft.com/office/drawing/2014/main" val="674216377"/>
                    </a:ext>
                  </a:extLst>
                </a:gridCol>
              </a:tblGrid>
              <a:tr h="391941">
                <a:tc>
                  <a:txBody>
                    <a:bodyPr/>
                    <a:lstStyle/>
                    <a:p>
                      <a:pPr algn="l" fontAlgn="ctr">
                        <a:buNone/>
                      </a:pPr>
                      <a:r>
                        <a:rPr lang="el-GR" sz="1600" b="1">
                          <a:solidFill>
                            <a:srgbClr val="00308E"/>
                          </a:solidFill>
                          <a:effectLst/>
                        </a:rPr>
                        <a:t>15.</a:t>
                      </a:r>
                    </a:p>
                  </a:txBody>
                  <a:tcPr marL="61626" marR="61626" marT="18488" marB="18488" anchor="ctr">
                    <a:lnL>
                      <a:noFill/>
                    </a:lnL>
                    <a:lnR>
                      <a:noFill/>
                    </a:lnR>
                    <a:lnT>
                      <a:noFill/>
                    </a:lnT>
                    <a:lnB w="9525" cap="flat" cmpd="sng" algn="ctr">
                      <a:solidFill>
                        <a:srgbClr val="708572"/>
                      </a:solidFill>
                      <a:prstDash val="solid"/>
                      <a:round/>
                      <a:headEnd type="none" w="med" len="med"/>
                      <a:tailEnd type="none" w="med" len="med"/>
                    </a:lnB>
                    <a:solidFill>
                      <a:srgbClr val="F9F9F9"/>
                    </a:solidFill>
                  </a:tcPr>
                </a:tc>
                <a:tc gridSpan="3">
                  <a:txBody>
                    <a:bodyPr/>
                    <a:lstStyle/>
                    <a:p>
                      <a:pPr algn="l" fontAlgn="ctr">
                        <a:buNone/>
                      </a:pPr>
                      <a:r>
                        <a:rPr lang="el-GR" sz="1600" b="1" dirty="0">
                          <a:solidFill>
                            <a:srgbClr val="00308E"/>
                          </a:solidFill>
                          <a:effectLst/>
                        </a:rPr>
                        <a:t>IV. ΠΕΡΙΕΧΟΜΕΝΟ ΔΙΑΚΗΡΥΞΗΣ: Τα κριτήρια οικονομικής/χρηματοοικονομικής επάρκειας και τεχνικής/επαγγελματικής ικανότητας που προβλέπονται είναι ανάλογα προς το αντικείμενο της σύμβασης;</a:t>
                      </a:r>
                    </a:p>
                  </a:txBody>
                  <a:tcPr marL="61626" marR="61626" marT="18488" marB="18488" anchor="ctr">
                    <a:lnL>
                      <a:noFill/>
                    </a:lnL>
                    <a:lnR>
                      <a:noFill/>
                    </a:lnR>
                    <a:lnT>
                      <a:noFill/>
                    </a:lnT>
                    <a:lnB w="9525" cap="flat" cmpd="sng" algn="ctr">
                      <a:solidFill>
                        <a:srgbClr val="10A072"/>
                      </a:solidFill>
                      <a:prstDash val="solid"/>
                      <a:round/>
                      <a:headEnd type="none" w="med" len="med"/>
                      <a:tailEnd type="none" w="med" len="med"/>
                    </a:lnB>
                    <a:solidFill>
                      <a:srgbClr val="F9F9F9"/>
                    </a:solidFill>
                  </a:tcPr>
                </a:tc>
                <a:tc hMerge="1">
                  <a:txBody>
                    <a:bodyPr/>
                    <a:lstStyle/>
                    <a:p>
                      <a:endParaRPr lang="el-GR"/>
                    </a:p>
                  </a:txBody>
                  <a:tcPr/>
                </a:tc>
                <a:tc hMerge="1">
                  <a:txBody>
                    <a:bodyPr/>
                    <a:lstStyle/>
                    <a:p>
                      <a:endParaRPr lang="el-GR"/>
                    </a:p>
                  </a:txBody>
                  <a:tcPr/>
                </a:tc>
                <a:tc>
                  <a:txBody>
                    <a:bodyPr/>
                    <a:lstStyle/>
                    <a:p>
                      <a:pPr algn="l" fontAlgn="ctr">
                        <a:buNone/>
                      </a:pPr>
                      <a:endParaRPr lang="el-GR" sz="1200" b="1">
                        <a:solidFill>
                          <a:srgbClr val="00308E"/>
                        </a:solidFill>
                        <a:effectLst/>
                      </a:endParaRPr>
                    </a:p>
                  </a:txBody>
                  <a:tcPr marL="61626" marR="61626" marT="18488" marB="18488" anchor="ctr">
                    <a:lnL>
                      <a:noFill/>
                    </a:lnL>
                    <a:lnR>
                      <a:noFill/>
                    </a:lnR>
                    <a:lnT>
                      <a:noFill/>
                    </a:lnT>
                    <a:lnB>
                      <a:noFill/>
                    </a:lnB>
                    <a:solidFill>
                      <a:srgbClr val="F9F9F9"/>
                    </a:solidFill>
                  </a:tcPr>
                </a:tc>
                <a:extLst>
                  <a:ext uri="{0D108BD9-81ED-4DB2-BD59-A6C34878D82A}">
                    <a16:rowId xmlns:a16="http://schemas.microsoft.com/office/drawing/2014/main" val="2598108895"/>
                  </a:ext>
                </a:extLst>
              </a:tr>
              <a:tr h="236644">
                <a:tc>
                  <a:txBody>
                    <a:bodyPr/>
                    <a:lstStyle/>
                    <a:p>
                      <a:pPr algn="l" fontAlgn="ctr">
                        <a:buNone/>
                      </a:pPr>
                      <a:endParaRPr lang="el-GR" sz="1200">
                        <a:effectLst/>
                      </a:endParaRPr>
                    </a:p>
                  </a:txBody>
                  <a:tcPr marL="61626" marR="61626" marT="18488" marB="18488" anchor="ctr">
                    <a:lnL>
                      <a:noFill/>
                    </a:lnL>
                    <a:lnR>
                      <a:noFill/>
                    </a:lnR>
                    <a:lnT w="9525" cap="flat" cmpd="sng" algn="ctr">
                      <a:solidFill>
                        <a:srgbClr val="708572"/>
                      </a:solidFill>
                      <a:prstDash val="solid"/>
                      <a:round/>
                      <a:headEnd type="none" w="med" len="med"/>
                      <a:tailEnd type="none" w="med" len="med"/>
                    </a:lnT>
                    <a:lnB w="9525" cap="flat" cmpd="sng" algn="ctr">
                      <a:solidFill>
                        <a:srgbClr val="708572"/>
                      </a:solidFill>
                      <a:prstDash val="solid"/>
                      <a:round/>
                      <a:headEnd type="none" w="med" len="med"/>
                      <a:tailEnd type="none" w="med" len="med"/>
                    </a:lnB>
                    <a:solidFill>
                      <a:srgbClr val="FFFFFF"/>
                    </a:solidFill>
                  </a:tcPr>
                </a:tc>
                <a:tc>
                  <a:txBody>
                    <a:bodyPr/>
                    <a:lstStyle/>
                    <a:p>
                      <a:pPr algn="l" fontAlgn="ctr">
                        <a:buNone/>
                      </a:pPr>
                      <a:r>
                        <a:rPr lang="el-GR" sz="1200" dirty="0">
                          <a:effectLst/>
                        </a:rPr>
                        <a:t> ΝΑΙ  ΟΧΙ  Δ/Α</a:t>
                      </a:r>
                    </a:p>
                  </a:txBody>
                  <a:tcPr marL="61626" marR="61626" marT="18488" marB="18488" anchor="ctr">
                    <a:lnL>
                      <a:noFill/>
                    </a:lnL>
                    <a:lnR>
                      <a:noFill/>
                    </a:lnR>
                    <a:lnT w="9525" cap="flat" cmpd="sng" algn="ctr">
                      <a:solidFill>
                        <a:srgbClr val="10A072"/>
                      </a:solidFill>
                      <a:prstDash val="solid"/>
                      <a:round/>
                      <a:headEnd type="none" w="med" len="med"/>
                      <a:tailEnd type="none" w="med" len="med"/>
                    </a:lnT>
                    <a:lnB w="9525" cap="flat" cmpd="sng" algn="ctr">
                      <a:solidFill>
                        <a:srgbClr val="10A072"/>
                      </a:solidFill>
                      <a:prstDash val="solid"/>
                      <a:round/>
                      <a:headEnd type="none" w="med" len="med"/>
                      <a:tailEnd type="none" w="med" len="med"/>
                    </a:lnB>
                    <a:solidFill>
                      <a:srgbClr val="FFFFFF"/>
                    </a:solidFill>
                  </a:tcPr>
                </a:tc>
                <a:tc>
                  <a:txBody>
                    <a:bodyPr/>
                    <a:lstStyle/>
                    <a:p>
                      <a:pPr algn="l" fontAlgn="ctr">
                        <a:buNone/>
                      </a:pPr>
                      <a:endParaRPr lang="el-GR" sz="1200" dirty="0">
                        <a:effectLst/>
                      </a:endParaRPr>
                    </a:p>
                  </a:txBody>
                  <a:tcPr marL="61626" marR="61626" marT="18488" marB="18488" anchor="ctr">
                    <a:lnL>
                      <a:noFill/>
                    </a:lnL>
                    <a:lnR>
                      <a:noFill/>
                    </a:lnR>
                    <a:lnT w="9525" cap="flat" cmpd="sng" algn="ctr">
                      <a:solidFill>
                        <a:srgbClr val="70FD9F"/>
                      </a:solidFill>
                      <a:prstDash val="solid"/>
                      <a:round/>
                      <a:headEnd type="none" w="med" len="med"/>
                      <a:tailEnd type="none" w="med" len="med"/>
                    </a:lnT>
                    <a:lnB w="9525" cap="flat" cmpd="sng" algn="ctr">
                      <a:solidFill>
                        <a:srgbClr val="70FD9F"/>
                      </a:solidFill>
                      <a:prstDash val="solid"/>
                      <a:round/>
                      <a:headEnd type="none" w="med" len="med"/>
                      <a:tailEnd type="none" w="med" len="med"/>
                    </a:lnB>
                    <a:solidFill>
                      <a:srgbClr val="FFFFFF"/>
                    </a:solidFill>
                  </a:tcPr>
                </a:tc>
                <a:tc>
                  <a:txBody>
                    <a:bodyPr/>
                    <a:lstStyle/>
                    <a:p>
                      <a:pPr algn="l" fontAlgn="ctr">
                        <a:buNone/>
                      </a:pPr>
                      <a:r>
                        <a:rPr lang="el-GR" sz="1200">
                          <a:effectLst/>
                        </a:rPr>
                        <a:t> ΝΑΙ  ΟΧΙ  Δ/Α</a:t>
                      </a:r>
                    </a:p>
                  </a:txBody>
                  <a:tcPr marL="61626" marR="61626" marT="18488" marB="18488" anchor="ctr">
                    <a:lnL>
                      <a:noFill/>
                    </a:lnL>
                    <a:lnR>
                      <a:noFill/>
                    </a:lnR>
                    <a:lnT w="9525" cap="flat" cmpd="sng" algn="ctr">
                      <a:solidFill>
                        <a:srgbClr val="50BCE2"/>
                      </a:solidFill>
                      <a:prstDash val="solid"/>
                      <a:round/>
                      <a:headEnd type="none" w="med" len="med"/>
                      <a:tailEnd type="none" w="med" len="med"/>
                    </a:lnT>
                    <a:lnB w="9525" cap="flat" cmpd="sng" algn="ctr">
                      <a:solidFill>
                        <a:srgbClr val="50BCE2"/>
                      </a:solidFill>
                      <a:prstDash val="solid"/>
                      <a:round/>
                      <a:headEnd type="none" w="med" len="med"/>
                      <a:tailEnd type="none" w="med" len="med"/>
                    </a:lnB>
                    <a:solidFill>
                      <a:srgbClr val="FFFFFF"/>
                    </a:solidFill>
                  </a:tcPr>
                </a:tc>
                <a:tc>
                  <a:txBody>
                    <a:bodyPr/>
                    <a:lstStyle/>
                    <a:p>
                      <a:endParaRPr lang="el-GR" sz="1200" dirty="0"/>
                    </a:p>
                  </a:txBody>
                  <a:tcPr marL="59161" marR="59161" marT="29580" marB="29580">
                    <a:lnL>
                      <a:noFill/>
                    </a:lnL>
                    <a:lnT>
                      <a:noFill/>
                    </a:lnT>
                  </a:tcPr>
                </a:tc>
                <a:extLst>
                  <a:ext uri="{0D108BD9-81ED-4DB2-BD59-A6C34878D82A}">
                    <a16:rowId xmlns:a16="http://schemas.microsoft.com/office/drawing/2014/main" val="2120085496"/>
                  </a:ext>
                </a:extLst>
              </a:tr>
            </a:tbl>
          </a:graphicData>
        </a:graphic>
      </p:graphicFrame>
      <p:sp>
        <p:nvSpPr>
          <p:cNvPr id="6" name="Τίτλος 1">
            <a:extLst>
              <a:ext uri="{FF2B5EF4-FFF2-40B4-BE49-F238E27FC236}">
                <a16:creationId xmlns:a16="http://schemas.microsoft.com/office/drawing/2014/main" id="{06C9A0E8-7B5C-5F24-BAE8-B3B2173BEDC0}"/>
              </a:ext>
            </a:extLst>
          </p:cNvPr>
          <p:cNvSpPr txBox="1">
            <a:spLocks/>
          </p:cNvSpPr>
          <p:nvPr/>
        </p:nvSpPr>
        <p:spPr>
          <a:xfrm>
            <a:off x="0" y="363450"/>
            <a:ext cx="12192000" cy="7385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400" b="1" dirty="0">
                <a:solidFill>
                  <a:srgbClr val="144E8C"/>
                </a:solidFill>
                <a:latin typeface="Calibri" panose="020F0502020204030204" pitchFamily="34" charset="0"/>
                <a:cs typeface="Calibri" panose="020F0502020204030204" pitchFamily="34" charset="0"/>
              </a:rPr>
              <a:t>Π.Δ.71/19 (ΦΕΚ 112 Α/3-7-2019) : Μητρώα συντελεστών παραγωγής δημοσίων και ιδιωτικών έργων, μελετών, τεχνικών και λοιπών συναφών επιστημονικών υπηρεσιών (ΜΗ.Τ.Ε).</a:t>
            </a:r>
          </a:p>
        </p:txBody>
      </p:sp>
    </p:spTree>
    <p:extLst>
      <p:ext uri="{BB962C8B-B14F-4D97-AF65-F5344CB8AC3E}">
        <p14:creationId xmlns:p14="http://schemas.microsoft.com/office/powerpoint/2010/main" val="331054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189279"/>
            <a:ext cx="10515599" cy="663575"/>
          </a:xfrm>
        </p:spPr>
        <p:txBody>
          <a:bodyPr>
            <a:noAutofit/>
          </a:bodyPr>
          <a:lstStyle/>
          <a:p>
            <a:pPr algn="ctr"/>
            <a:r>
              <a:rPr lang="el-GR" sz="2800" b="1" dirty="0">
                <a:solidFill>
                  <a:srgbClr val="144E8C"/>
                </a:solidFill>
                <a:latin typeface="Calibri" panose="020F0502020204030204" pitchFamily="34" charset="0"/>
                <a:cs typeface="Calibri" panose="020F0502020204030204" pitchFamily="34" charset="0"/>
              </a:rPr>
              <a:t>Ενημέρωση για την επεξεργασία προσωπικών δεδομένων</a:t>
            </a:r>
          </a:p>
        </p:txBody>
      </p:sp>
      <p:sp>
        <p:nvSpPr>
          <p:cNvPr id="3" name="Θέση περιεχομένου 2"/>
          <p:cNvSpPr>
            <a:spLocks noGrp="1"/>
          </p:cNvSpPr>
          <p:nvPr>
            <p:ph idx="1"/>
          </p:nvPr>
        </p:nvSpPr>
        <p:spPr>
          <a:xfrm>
            <a:off x="0" y="2650732"/>
            <a:ext cx="12192000" cy="5148263"/>
          </a:xfrm>
        </p:spPr>
        <p:txBody>
          <a:bodyPr>
            <a:normAutofit/>
          </a:bodyPr>
          <a:lstStyle/>
          <a:p>
            <a:pPr algn="just"/>
            <a:r>
              <a:rPr lang="el-GR" dirty="0">
                <a:latin typeface="Calibri" panose="020F0502020204030204" pitchFamily="34" charset="0"/>
                <a:cs typeface="Calibri" panose="020F0502020204030204" pitchFamily="34" charset="0"/>
              </a:rPr>
              <a:t>Θα πρέπει στον ηλεκτρονικό φάκελο του διαγωνισμού να συμπεριληφθεί το τυποποιημένο έγγραφο της Ε</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Α</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ΔΗ</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ΣΥ, σύμφωνα με το οποίο η Αναθέτουσα Αρχή ενημερώνει υπό την ιδιότητά της ως υπεύθυνης επεξεργασίας το φυσικό πρόσωπο που υπογράφει την προσφορά ως Προσφέρων ή ως Νόμιμος Εκπρόσωπος Προσφέροντος, ότι το ίδιο ή και τρίτοι, θα επεξεργάζονται προσωπικά τους δεδομένα.</a:t>
            </a:r>
            <a:endParaRPr lang="el-GR" dirty="0"/>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3747"/>
            <a:ext cx="12022059" cy="1024128"/>
          </a:xfrm>
          <a:prstGeom prst="rect">
            <a:avLst/>
          </a:prstGeom>
        </p:spPr>
      </p:pic>
    </p:spTree>
    <p:extLst>
      <p:ext uri="{BB962C8B-B14F-4D97-AF65-F5344CB8AC3E}">
        <p14:creationId xmlns:p14="http://schemas.microsoft.com/office/powerpoint/2010/main" val="3370890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7">
          <a:extLst>
            <a:ext uri="{FF2B5EF4-FFF2-40B4-BE49-F238E27FC236}">
              <a16:creationId xmlns:a16="http://schemas.microsoft.com/office/drawing/2014/main" id="{1FE444F8-99FF-D11B-8CC3-A23304D13CD9}"/>
            </a:ext>
          </a:extLst>
        </p:cNvPr>
        <p:cNvGrpSpPr/>
        <p:nvPr/>
      </p:nvGrpSpPr>
      <p:grpSpPr>
        <a:xfrm>
          <a:off x="0" y="0"/>
          <a:ext cx="0" cy="0"/>
          <a:chOff x="0" y="0"/>
          <a:chExt cx="0" cy="0"/>
        </a:xfrm>
      </p:grpSpPr>
      <p:sp>
        <p:nvSpPr>
          <p:cNvPr id="419" name="Google Shape;419;p27">
            <a:extLst>
              <a:ext uri="{FF2B5EF4-FFF2-40B4-BE49-F238E27FC236}">
                <a16:creationId xmlns:a16="http://schemas.microsoft.com/office/drawing/2014/main" id="{08ABBAFA-015A-CC00-1CFE-7AD14653E530}"/>
              </a:ext>
            </a:extLst>
          </p:cNvPr>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latin typeface="+mn-lt"/>
              </a:rPr>
              <a:pPr/>
              <a:t>23</a:t>
            </a:fld>
            <a:endParaRPr>
              <a:latin typeface="+mn-lt"/>
            </a:endParaRPr>
          </a:p>
        </p:txBody>
      </p:sp>
      <p:sp>
        <p:nvSpPr>
          <p:cNvPr id="3" name="TextBox 2"/>
          <p:cNvSpPr txBox="1"/>
          <p:nvPr/>
        </p:nvSpPr>
        <p:spPr>
          <a:xfrm>
            <a:off x="2556588" y="2715207"/>
            <a:ext cx="6550089" cy="646331"/>
          </a:xfrm>
          <a:prstGeom prst="rect">
            <a:avLst/>
          </a:prstGeom>
          <a:noFill/>
        </p:spPr>
        <p:txBody>
          <a:bodyPr wrap="square" rtlCol="0">
            <a:spAutoFit/>
          </a:bodyPr>
          <a:lstStyle/>
          <a:p>
            <a:pPr algn="ctr"/>
            <a:r>
              <a:rPr lang="el-GR" sz="3600" dirty="0">
                <a:solidFill>
                  <a:srgbClr val="144E8C"/>
                </a:solidFill>
              </a:rPr>
              <a:t>ΕΥΧΑΡΙΣΤΩ ΓΙΑ ΤΗΝ ΠΡΟΣΟΧΗ ΣΑΣ</a:t>
            </a:r>
          </a:p>
        </p:txBody>
      </p:sp>
    </p:spTree>
    <p:extLst>
      <p:ext uri="{BB962C8B-B14F-4D97-AF65-F5344CB8AC3E}">
        <p14:creationId xmlns:p14="http://schemas.microsoft.com/office/powerpoint/2010/main" val="79226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3930A614-D34E-6297-E4A5-E42FEF2D0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75" y="543843"/>
            <a:ext cx="10058400" cy="5279145"/>
          </a:xfrm>
          <a:prstGeom prst="rect">
            <a:avLst/>
          </a:prstGeom>
        </p:spPr>
      </p:pic>
      <p:cxnSp>
        <p:nvCxnSpPr>
          <p:cNvPr id="10" name="Ευθύγραμμο βέλος σύνδεσης 9">
            <a:extLst>
              <a:ext uri="{FF2B5EF4-FFF2-40B4-BE49-F238E27FC236}">
                <a16:creationId xmlns:a16="http://schemas.microsoft.com/office/drawing/2014/main" id="{F9E232C8-323C-66B6-9AE1-B4E8E8A3BA92}"/>
              </a:ext>
            </a:extLst>
          </p:cNvPr>
          <p:cNvCxnSpPr>
            <a:cxnSpLocks/>
          </p:cNvCxnSpPr>
          <p:nvPr/>
        </p:nvCxnSpPr>
        <p:spPr>
          <a:xfrm flipH="1">
            <a:off x="2895602" y="752476"/>
            <a:ext cx="388457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06A0D3-B9B4-B629-3E57-F26781EF743D}"/>
              </a:ext>
            </a:extLst>
          </p:cNvPr>
          <p:cNvSpPr txBox="1"/>
          <p:nvPr/>
        </p:nvSpPr>
        <p:spPr>
          <a:xfrm>
            <a:off x="1890345" y="543843"/>
            <a:ext cx="1005257" cy="273842"/>
          </a:xfrm>
          <a:prstGeom prst="rect">
            <a:avLst/>
          </a:prstGeom>
          <a:noFill/>
          <a:ln w="19050">
            <a:solidFill>
              <a:srgbClr val="FF0000"/>
            </a:solidFill>
          </a:ln>
        </p:spPr>
        <p:txBody>
          <a:bodyPr wrap="square" rtlCol="0">
            <a:spAutoFit/>
          </a:bodyPr>
          <a:lstStyle/>
          <a:p>
            <a:endParaRPr lang="el-GR" sz="1400" b="1" dirty="0">
              <a:solidFill>
                <a:schemeClr val="accent5">
                  <a:lumMod val="50000"/>
                </a:schemeClr>
              </a:solidFill>
            </a:endParaRPr>
          </a:p>
        </p:txBody>
      </p:sp>
      <p:sp>
        <p:nvSpPr>
          <p:cNvPr id="12" name="TextBox 11">
            <a:extLst>
              <a:ext uri="{FF2B5EF4-FFF2-40B4-BE49-F238E27FC236}">
                <a16:creationId xmlns:a16="http://schemas.microsoft.com/office/drawing/2014/main" id="{C4C106BB-311E-2985-7588-4AB74B6DA049}"/>
              </a:ext>
            </a:extLst>
          </p:cNvPr>
          <p:cNvSpPr txBox="1"/>
          <p:nvPr/>
        </p:nvSpPr>
        <p:spPr>
          <a:xfrm>
            <a:off x="5919418" y="3860735"/>
            <a:ext cx="1230346" cy="370797"/>
          </a:xfrm>
          <a:prstGeom prst="rect">
            <a:avLst/>
          </a:prstGeom>
          <a:noFill/>
          <a:ln w="19050">
            <a:solidFill>
              <a:srgbClr val="FF0000"/>
            </a:solidFill>
          </a:ln>
        </p:spPr>
        <p:txBody>
          <a:bodyPr wrap="square" rtlCol="0">
            <a:spAutoFit/>
          </a:bodyPr>
          <a:lstStyle/>
          <a:p>
            <a:endParaRPr lang="el-GR" sz="1400" b="1" dirty="0">
              <a:solidFill>
                <a:schemeClr val="accent5">
                  <a:lumMod val="50000"/>
                </a:schemeClr>
              </a:solidFill>
            </a:endParaRPr>
          </a:p>
        </p:txBody>
      </p:sp>
      <p:cxnSp>
        <p:nvCxnSpPr>
          <p:cNvPr id="13" name="Ευθύγραμμο βέλος σύνδεσης 12">
            <a:extLst>
              <a:ext uri="{FF2B5EF4-FFF2-40B4-BE49-F238E27FC236}">
                <a16:creationId xmlns:a16="http://schemas.microsoft.com/office/drawing/2014/main" id="{0D482CC1-4D87-2460-315B-AAC9A87E83F4}"/>
              </a:ext>
            </a:extLst>
          </p:cNvPr>
          <p:cNvCxnSpPr>
            <a:cxnSpLocks/>
          </p:cNvCxnSpPr>
          <p:nvPr/>
        </p:nvCxnSpPr>
        <p:spPr>
          <a:xfrm>
            <a:off x="4606250" y="4050136"/>
            <a:ext cx="123034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a:extLst>
              <a:ext uri="{FF2B5EF4-FFF2-40B4-BE49-F238E27FC236}">
                <a16:creationId xmlns:a16="http://schemas.microsoft.com/office/drawing/2014/main" id="{0BEBA36B-0183-181B-7650-4E542B0C2ECA}"/>
              </a:ext>
            </a:extLst>
          </p:cNvPr>
          <p:cNvCxnSpPr>
            <a:cxnSpLocks/>
          </p:cNvCxnSpPr>
          <p:nvPr/>
        </p:nvCxnSpPr>
        <p:spPr>
          <a:xfrm>
            <a:off x="4606250" y="4377634"/>
            <a:ext cx="123034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74F3944-A085-EE48-C1F6-C156EB3EA44E}"/>
              </a:ext>
            </a:extLst>
          </p:cNvPr>
          <p:cNvSpPr txBox="1"/>
          <p:nvPr/>
        </p:nvSpPr>
        <p:spPr>
          <a:xfrm>
            <a:off x="9221821" y="3920233"/>
            <a:ext cx="1303507" cy="612856"/>
          </a:xfrm>
          <a:prstGeom prst="rect">
            <a:avLst/>
          </a:prstGeom>
          <a:noFill/>
          <a:ln w="19050">
            <a:solidFill>
              <a:srgbClr val="FF0000"/>
            </a:solidFill>
          </a:ln>
        </p:spPr>
        <p:txBody>
          <a:bodyPr wrap="square" rtlCol="0">
            <a:spAutoFit/>
          </a:bodyPr>
          <a:lstStyle/>
          <a:p>
            <a:endParaRPr lang="el-GR" sz="1400" b="1" dirty="0">
              <a:solidFill>
                <a:schemeClr val="accent5">
                  <a:lumMod val="50000"/>
                </a:schemeClr>
              </a:solidFill>
            </a:endParaRPr>
          </a:p>
        </p:txBody>
      </p:sp>
      <p:sp>
        <p:nvSpPr>
          <p:cNvPr id="16" name="TextBox 15">
            <a:extLst>
              <a:ext uri="{FF2B5EF4-FFF2-40B4-BE49-F238E27FC236}">
                <a16:creationId xmlns:a16="http://schemas.microsoft.com/office/drawing/2014/main" id="{5885D715-819C-41D3-2465-E7C865C4E33B}"/>
              </a:ext>
            </a:extLst>
          </p:cNvPr>
          <p:cNvSpPr txBox="1"/>
          <p:nvPr/>
        </p:nvSpPr>
        <p:spPr>
          <a:xfrm>
            <a:off x="5945354" y="4269175"/>
            <a:ext cx="1204410" cy="263914"/>
          </a:xfrm>
          <a:prstGeom prst="rect">
            <a:avLst/>
          </a:prstGeom>
          <a:noFill/>
          <a:ln w="19050">
            <a:solidFill>
              <a:srgbClr val="FF0000"/>
            </a:solidFill>
          </a:ln>
        </p:spPr>
        <p:txBody>
          <a:bodyPr wrap="square" rtlCol="0">
            <a:spAutoFit/>
          </a:bodyPr>
          <a:lstStyle/>
          <a:p>
            <a:endParaRPr lang="el-GR" sz="1400" b="1" dirty="0">
              <a:solidFill>
                <a:schemeClr val="accent5">
                  <a:lumMod val="50000"/>
                </a:schemeClr>
              </a:solidFill>
            </a:endParaRPr>
          </a:p>
        </p:txBody>
      </p:sp>
      <p:sp>
        <p:nvSpPr>
          <p:cNvPr id="17" name="Οβάλ 16">
            <a:extLst>
              <a:ext uri="{FF2B5EF4-FFF2-40B4-BE49-F238E27FC236}">
                <a16:creationId xmlns:a16="http://schemas.microsoft.com/office/drawing/2014/main" id="{E4CED882-A738-1991-E005-AAAC949C3666}"/>
              </a:ext>
            </a:extLst>
          </p:cNvPr>
          <p:cNvSpPr/>
          <p:nvPr/>
        </p:nvSpPr>
        <p:spPr>
          <a:xfrm>
            <a:off x="6692564" y="54384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18" name="Οβάλ 17">
            <a:extLst>
              <a:ext uri="{FF2B5EF4-FFF2-40B4-BE49-F238E27FC236}">
                <a16:creationId xmlns:a16="http://schemas.microsoft.com/office/drawing/2014/main" id="{8E5DED16-0609-FA73-1189-6C029D376345}"/>
              </a:ext>
            </a:extLst>
          </p:cNvPr>
          <p:cNvSpPr/>
          <p:nvPr/>
        </p:nvSpPr>
        <p:spPr>
          <a:xfrm>
            <a:off x="4158614" y="4172532"/>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3</a:t>
            </a:r>
            <a:endParaRPr lang="en-US" b="1" dirty="0">
              <a:solidFill>
                <a:schemeClr val="bg1"/>
              </a:solidFill>
            </a:endParaRPr>
          </a:p>
        </p:txBody>
      </p:sp>
      <p:sp>
        <p:nvSpPr>
          <p:cNvPr id="19" name="Οβάλ 18">
            <a:extLst>
              <a:ext uri="{FF2B5EF4-FFF2-40B4-BE49-F238E27FC236}">
                <a16:creationId xmlns:a16="http://schemas.microsoft.com/office/drawing/2014/main" id="{D8EDFD08-6421-98F1-729F-E0A77FDEF51B}"/>
              </a:ext>
            </a:extLst>
          </p:cNvPr>
          <p:cNvSpPr/>
          <p:nvPr/>
        </p:nvSpPr>
        <p:spPr>
          <a:xfrm>
            <a:off x="4149050" y="375668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
        <p:nvSpPr>
          <p:cNvPr id="20" name="Οβάλ 19">
            <a:extLst>
              <a:ext uri="{FF2B5EF4-FFF2-40B4-BE49-F238E27FC236}">
                <a16:creationId xmlns:a16="http://schemas.microsoft.com/office/drawing/2014/main" id="{555A04A0-3034-C0EF-6647-DD5CE28AB48E}"/>
              </a:ext>
            </a:extLst>
          </p:cNvPr>
          <p:cNvSpPr/>
          <p:nvPr/>
        </p:nvSpPr>
        <p:spPr>
          <a:xfrm>
            <a:off x="10652329" y="404613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4</a:t>
            </a:r>
            <a:endParaRPr lang="en-US" b="1" dirty="0">
              <a:solidFill>
                <a:schemeClr val="bg1"/>
              </a:solidFill>
            </a:endParaRPr>
          </a:p>
        </p:txBody>
      </p:sp>
      <p:sp>
        <p:nvSpPr>
          <p:cNvPr id="2" name="TextBox 1">
            <a:extLst>
              <a:ext uri="{FF2B5EF4-FFF2-40B4-BE49-F238E27FC236}">
                <a16:creationId xmlns:a16="http://schemas.microsoft.com/office/drawing/2014/main" id="{6C9009A4-7221-FDF7-9365-262A3A6CE1C7}"/>
              </a:ext>
            </a:extLst>
          </p:cNvPr>
          <p:cNvSpPr txBox="1"/>
          <p:nvPr/>
        </p:nvSpPr>
        <p:spPr>
          <a:xfrm>
            <a:off x="8060414" y="416267"/>
            <a:ext cx="3093361" cy="1169551"/>
          </a:xfrm>
          <a:prstGeom prst="rect">
            <a:avLst/>
          </a:prstGeom>
          <a:noFill/>
          <a:ln w="19050">
            <a:solidFill>
              <a:srgbClr val="FF0000"/>
            </a:solidFill>
          </a:ln>
        </p:spPr>
        <p:txBody>
          <a:bodyPr wrap="square" rtlCol="0">
            <a:spAutoFit/>
          </a:bodyPr>
          <a:lstStyle/>
          <a:p>
            <a:pPr algn="just"/>
            <a:r>
              <a:rPr lang="el-GR" sz="1400" b="1" dirty="0">
                <a:solidFill>
                  <a:schemeClr val="accent5">
                    <a:lumMod val="50000"/>
                  </a:schemeClr>
                </a:solidFill>
              </a:rPr>
              <a:t>Γενική παρατήρηση: Οι αριθμοί στις διαφάνειες έχουν άμεση σχέση </a:t>
            </a:r>
            <a:r>
              <a:rPr lang="el-GR" sz="1400" b="1">
                <a:solidFill>
                  <a:schemeClr val="accent5">
                    <a:lumMod val="50000"/>
                  </a:schemeClr>
                </a:solidFill>
              </a:rPr>
              <a:t>με τη </a:t>
            </a:r>
            <a:r>
              <a:rPr lang="el-GR" sz="1400" b="1" dirty="0">
                <a:solidFill>
                  <a:schemeClr val="accent5">
                    <a:lumMod val="50000"/>
                  </a:schemeClr>
                </a:solidFill>
              </a:rPr>
              <a:t>σειρά των απαιτούμενων ενεργειών υποβολής των δελτίων που αφορά η παρουσίαση.</a:t>
            </a:r>
          </a:p>
        </p:txBody>
      </p:sp>
    </p:spTree>
    <p:extLst>
      <p:ext uri="{BB962C8B-B14F-4D97-AF65-F5344CB8AC3E}">
        <p14:creationId xmlns:p14="http://schemas.microsoft.com/office/powerpoint/2010/main" val="61642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648" y="226708"/>
            <a:ext cx="9348704" cy="5972783"/>
          </a:xfrm>
          <a:prstGeom prst="rect">
            <a:avLst/>
          </a:prstGeom>
        </p:spPr>
      </p:pic>
      <p:cxnSp>
        <p:nvCxnSpPr>
          <p:cNvPr id="5" name="Ευθύγραμμο βέλος σύνδεσης 4"/>
          <p:cNvCxnSpPr>
            <a:cxnSpLocks/>
          </p:cNvCxnSpPr>
          <p:nvPr/>
        </p:nvCxnSpPr>
        <p:spPr>
          <a:xfrm>
            <a:off x="2001198" y="2956457"/>
            <a:ext cx="116737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a:cxnSpLocks/>
            <a:stCxn id="6" idx="2"/>
          </p:cNvCxnSpPr>
          <p:nvPr/>
        </p:nvCxnSpPr>
        <p:spPr>
          <a:xfrm flipH="1">
            <a:off x="2911071" y="1245414"/>
            <a:ext cx="7216310"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Οβάλ 1">
            <a:extLst>
              <a:ext uri="{FF2B5EF4-FFF2-40B4-BE49-F238E27FC236}">
                <a16:creationId xmlns:a16="http://schemas.microsoft.com/office/drawing/2014/main" id="{0AB7B389-E6A3-E5DB-8132-E12F66B32691}"/>
              </a:ext>
            </a:extLst>
          </p:cNvPr>
          <p:cNvSpPr/>
          <p:nvPr/>
        </p:nvSpPr>
        <p:spPr>
          <a:xfrm>
            <a:off x="1543998" y="272785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
        <p:nvSpPr>
          <p:cNvPr id="4" name="TextBox 3">
            <a:extLst>
              <a:ext uri="{FF2B5EF4-FFF2-40B4-BE49-F238E27FC236}">
                <a16:creationId xmlns:a16="http://schemas.microsoft.com/office/drawing/2014/main" id="{C602283A-FDD3-C9DC-452F-0946D7F30900}"/>
              </a:ext>
            </a:extLst>
          </p:cNvPr>
          <p:cNvSpPr txBox="1"/>
          <p:nvPr/>
        </p:nvSpPr>
        <p:spPr>
          <a:xfrm>
            <a:off x="10584581" y="760504"/>
            <a:ext cx="1501795" cy="2677656"/>
          </a:xfrm>
          <a:prstGeom prst="rect">
            <a:avLst/>
          </a:prstGeom>
          <a:noFill/>
          <a:ln w="19050">
            <a:solidFill>
              <a:srgbClr val="FF0000"/>
            </a:solidFill>
          </a:ln>
        </p:spPr>
        <p:txBody>
          <a:bodyPr wrap="square" rtlCol="0">
            <a:spAutoFit/>
          </a:bodyPr>
          <a:lstStyle/>
          <a:p>
            <a:r>
              <a:rPr lang="el-GR" sz="1400" b="1" dirty="0">
                <a:solidFill>
                  <a:schemeClr val="accent5">
                    <a:lumMod val="50000"/>
                  </a:schemeClr>
                </a:solidFill>
              </a:rPr>
              <a:t>Επιλέγουμε (1) «Ανακοινώσεις» και ενημερωνόμαστε για το σύνολο των ανακοινώσεων της Ε.Υ.Θ.Υ.Π.Σ σχετικά με τη λειτουργία και τις δυνατότητες του ΟΠΣ.</a:t>
            </a:r>
          </a:p>
        </p:txBody>
      </p:sp>
      <p:sp>
        <p:nvSpPr>
          <p:cNvPr id="6" name="Οβάλ 5">
            <a:extLst>
              <a:ext uri="{FF2B5EF4-FFF2-40B4-BE49-F238E27FC236}">
                <a16:creationId xmlns:a16="http://schemas.microsoft.com/office/drawing/2014/main" id="{2F2FB4F3-EE4D-DC56-5088-1840B48692E4}"/>
              </a:ext>
            </a:extLst>
          </p:cNvPr>
          <p:cNvSpPr/>
          <p:nvPr/>
        </p:nvSpPr>
        <p:spPr>
          <a:xfrm>
            <a:off x="10127381" y="1016814"/>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11" name="TextBox 10">
            <a:extLst>
              <a:ext uri="{FF2B5EF4-FFF2-40B4-BE49-F238E27FC236}">
                <a16:creationId xmlns:a16="http://schemas.microsoft.com/office/drawing/2014/main" id="{CC36C394-4921-D62A-688E-7BC20EDD0199}"/>
              </a:ext>
            </a:extLst>
          </p:cNvPr>
          <p:cNvSpPr txBox="1"/>
          <p:nvPr/>
        </p:nvSpPr>
        <p:spPr>
          <a:xfrm>
            <a:off x="1" y="1901829"/>
            <a:ext cx="1501796" cy="2462213"/>
          </a:xfrm>
          <a:prstGeom prst="rect">
            <a:avLst/>
          </a:prstGeom>
          <a:noFill/>
          <a:ln w="19050">
            <a:solidFill>
              <a:srgbClr val="FF0000"/>
            </a:solidFill>
          </a:ln>
        </p:spPr>
        <p:txBody>
          <a:bodyPr wrap="square" rtlCol="0">
            <a:spAutoFit/>
          </a:bodyPr>
          <a:lstStyle/>
          <a:p>
            <a:r>
              <a:rPr lang="el-GR" sz="1400" b="1" dirty="0">
                <a:solidFill>
                  <a:schemeClr val="accent5">
                    <a:lumMod val="50000"/>
                  </a:schemeClr>
                </a:solidFill>
              </a:rPr>
              <a:t>Επιλέγουμε (2) «ΕΣΠΑ 2021-2027 Διαχείριση Δελτίων», εισερχόμαστε στο λειτουργικό περιβάλλον του ΟΠΣ  και έχουμε τη δυνατότητα υποβολής δελτίων.</a:t>
            </a:r>
          </a:p>
        </p:txBody>
      </p:sp>
    </p:spTree>
    <p:extLst>
      <p:ext uri="{BB962C8B-B14F-4D97-AF65-F5344CB8AC3E}">
        <p14:creationId xmlns:p14="http://schemas.microsoft.com/office/powerpoint/2010/main" val="916779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362" y="332943"/>
            <a:ext cx="8543830" cy="5784885"/>
          </a:xfrm>
          <a:prstGeom prst="rect">
            <a:avLst/>
          </a:prstGeom>
        </p:spPr>
      </p:pic>
      <p:sp>
        <p:nvSpPr>
          <p:cNvPr id="3" name="Θέση αριθμού διαφάνειας 2"/>
          <p:cNvSpPr>
            <a:spLocks noGrp="1"/>
          </p:cNvSpPr>
          <p:nvPr>
            <p:ph type="sldNum" sz="quarter" idx="12"/>
          </p:nvPr>
        </p:nvSpPr>
        <p:spPr/>
        <p:txBody>
          <a:bodyPr/>
          <a:lstStyle/>
          <a:p>
            <a:pPr defTabSz="1219200">
              <a:buClr>
                <a:srgbClr val="000000"/>
              </a:buClr>
            </a:pPr>
            <a:fld id="{00000000-1234-1234-1234-123412341234}" type="slidenum">
              <a:rPr lang="en-GB" kern="0" smtClean="0">
                <a:solidFill>
                  <a:srgbClr val="FFFFFF"/>
                </a:solidFill>
              </a:rPr>
              <a:t>5</a:t>
            </a:fld>
            <a:endParaRPr lang="en-GB" kern="0">
              <a:solidFill>
                <a:srgbClr val="FFFFFF"/>
              </a:solidFill>
            </a:endParaRPr>
          </a:p>
        </p:txBody>
      </p:sp>
      <p:cxnSp>
        <p:nvCxnSpPr>
          <p:cNvPr id="5" name="Ευθύγραμμο βέλος σύνδεσης 4"/>
          <p:cNvCxnSpPr>
            <a:cxnSpLocks/>
          </p:cNvCxnSpPr>
          <p:nvPr/>
        </p:nvCxnSpPr>
        <p:spPr>
          <a:xfrm>
            <a:off x="442762" y="2514600"/>
            <a:ext cx="125415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E96C135-2AE2-38C8-B57A-2B4EA13F6C83}"/>
              </a:ext>
            </a:extLst>
          </p:cNvPr>
          <p:cNvSpPr txBox="1"/>
          <p:nvPr/>
        </p:nvSpPr>
        <p:spPr>
          <a:xfrm>
            <a:off x="1104523" y="5214805"/>
            <a:ext cx="9352229" cy="923330"/>
          </a:xfrm>
          <a:prstGeom prst="rect">
            <a:avLst/>
          </a:prstGeom>
          <a:solidFill>
            <a:schemeClr val="bg1"/>
          </a:solidFill>
          <a:ln w="25400">
            <a:solidFill>
              <a:srgbClr val="FF0000"/>
            </a:solidFill>
          </a:ln>
        </p:spPr>
        <p:txBody>
          <a:bodyPr wrap="square" rtlCol="0">
            <a:spAutoFit/>
          </a:bodyPr>
          <a:lstStyle/>
          <a:p>
            <a:pPr algn="just"/>
            <a:r>
              <a:rPr lang="el-GR" b="1" dirty="0">
                <a:solidFill>
                  <a:srgbClr val="0D4F8C"/>
                </a:solidFill>
              </a:rPr>
              <a:t>Από την Παρακολούθηση Πράξεων, επιλέγουμε (1), «Έλεγχοι Νομιμότητας  Δημοσίων Συμβάσεων» για να δημιουργήσουμε, να επεξεργαστούμε και τελικά να υποβάλουμε δελτίο προέγκρισης δημοπράτησης, σύμβασης ή τροποποίησης σύμβασης.</a:t>
            </a:r>
          </a:p>
        </p:txBody>
      </p:sp>
      <p:sp>
        <p:nvSpPr>
          <p:cNvPr id="7" name="Οβάλ 6">
            <a:extLst>
              <a:ext uri="{FF2B5EF4-FFF2-40B4-BE49-F238E27FC236}">
                <a16:creationId xmlns:a16="http://schemas.microsoft.com/office/drawing/2014/main" id="{A7547241-1E23-7395-D091-A8A35AFAA06C}"/>
              </a:ext>
            </a:extLst>
          </p:cNvPr>
          <p:cNvSpPr/>
          <p:nvPr/>
        </p:nvSpPr>
        <p:spPr>
          <a:xfrm>
            <a:off x="0" y="22860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1</a:t>
            </a:r>
            <a:endParaRPr lang="en-US" b="1" dirty="0">
              <a:solidFill>
                <a:schemeClr val="bg1"/>
              </a:solidFill>
            </a:endParaRPr>
          </a:p>
        </p:txBody>
      </p:sp>
    </p:spTree>
    <p:extLst>
      <p:ext uri="{BB962C8B-B14F-4D97-AF65-F5344CB8AC3E}">
        <p14:creationId xmlns:p14="http://schemas.microsoft.com/office/powerpoint/2010/main" val="171960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idx="12"/>
          </p:nvPr>
        </p:nvSpPr>
        <p:spPr/>
        <p:txBody>
          <a:bodyPr/>
          <a:lstStyle/>
          <a:p>
            <a:fld id="{E0191417-A098-4250-A468-30289621D1D3}" type="slidenum">
              <a:rPr lang="el" smtClean="0"/>
              <a:pPr/>
              <a:t>6</a:t>
            </a:fld>
            <a:endParaRPr lang="el" dirty="0"/>
          </a:p>
        </p:txBody>
      </p:sp>
      <p:pic>
        <p:nvPicPr>
          <p:cNvPr id="12" name="Εικόνα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6258"/>
            <a:ext cx="9163050" cy="3347106"/>
          </a:xfrm>
          <a:prstGeom prst="rect">
            <a:avLst/>
          </a:prstGeom>
        </p:spPr>
      </p:pic>
      <p:pic>
        <p:nvPicPr>
          <p:cNvPr id="13" name="Εικόνα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185" y="2192447"/>
            <a:ext cx="5147815" cy="1631604"/>
          </a:xfrm>
          <a:prstGeom prst="rect">
            <a:avLst/>
          </a:prstGeom>
        </p:spPr>
      </p:pic>
      <p:cxnSp>
        <p:nvCxnSpPr>
          <p:cNvPr id="15" name="Ευθύγραμμο βέλος σύνδεσης 14"/>
          <p:cNvCxnSpPr>
            <a:cxnSpLocks/>
          </p:cNvCxnSpPr>
          <p:nvPr/>
        </p:nvCxnSpPr>
        <p:spPr>
          <a:xfrm flipH="1">
            <a:off x="9034617" y="1611942"/>
            <a:ext cx="247233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a:cxnSpLocks/>
          </p:cNvCxnSpPr>
          <p:nvPr/>
        </p:nvCxnSpPr>
        <p:spPr>
          <a:xfrm flipH="1">
            <a:off x="2120409" y="2653493"/>
            <a:ext cx="6634292" cy="212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a:cxnSpLocks/>
          </p:cNvCxnSpPr>
          <p:nvPr/>
        </p:nvCxnSpPr>
        <p:spPr>
          <a:xfrm flipH="1">
            <a:off x="2620979" y="2862251"/>
            <a:ext cx="6133722" cy="275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Στρογγυλεμένο ορθογώνιο 33"/>
          <p:cNvSpPr/>
          <p:nvPr/>
        </p:nvSpPr>
        <p:spPr>
          <a:xfrm>
            <a:off x="7458075" y="1181100"/>
            <a:ext cx="628650" cy="295275"/>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TextBox 37"/>
          <p:cNvSpPr txBox="1"/>
          <p:nvPr/>
        </p:nvSpPr>
        <p:spPr>
          <a:xfrm>
            <a:off x="321208" y="296148"/>
            <a:ext cx="11021243" cy="707886"/>
          </a:xfrm>
          <a:prstGeom prst="rect">
            <a:avLst/>
          </a:prstGeom>
          <a:noFill/>
          <a:ln w="19050">
            <a:solidFill>
              <a:srgbClr val="FF0000"/>
            </a:solidFill>
          </a:ln>
        </p:spPr>
        <p:txBody>
          <a:bodyPr wrap="square" rtlCol="0">
            <a:spAutoFit/>
          </a:bodyPr>
          <a:lstStyle/>
          <a:p>
            <a:r>
              <a:rPr lang="el-GR" sz="2000" b="1" dirty="0">
                <a:solidFill>
                  <a:schemeClr val="accent5">
                    <a:lumMod val="50000"/>
                  </a:schemeClr>
                </a:solidFill>
              </a:rPr>
              <a:t>Οδηγίες και Ανακοινώσεις σχετικά με την Θεματική Ενότητα «Έλεγχοι Νομιμότητας Δημοσίων Συμβάσεων (Προεγκρίσεις)» παρέχονται με επιλογή του πεδίου «Οδηγίες»</a:t>
            </a:r>
          </a:p>
        </p:txBody>
      </p:sp>
      <p:cxnSp>
        <p:nvCxnSpPr>
          <p:cNvPr id="39" name="Ευθύγραμμο βέλος σύνδεσης 38"/>
          <p:cNvCxnSpPr>
            <a:cxnSpLocks/>
          </p:cNvCxnSpPr>
          <p:nvPr/>
        </p:nvCxnSpPr>
        <p:spPr>
          <a:xfrm>
            <a:off x="6663447" y="1004034"/>
            <a:ext cx="794628" cy="1294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Οβάλ 43"/>
          <p:cNvSpPr/>
          <p:nvPr/>
        </p:nvSpPr>
        <p:spPr>
          <a:xfrm>
            <a:off x="11324845" y="1335528"/>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1</a:t>
            </a:r>
            <a:endParaRPr lang="en-US" b="1" dirty="0">
              <a:solidFill>
                <a:schemeClr val="bg1"/>
              </a:solidFill>
            </a:endParaRPr>
          </a:p>
        </p:txBody>
      </p:sp>
      <p:sp>
        <p:nvSpPr>
          <p:cNvPr id="2" name="TextBox 1">
            <a:extLst>
              <a:ext uri="{FF2B5EF4-FFF2-40B4-BE49-F238E27FC236}">
                <a16:creationId xmlns:a16="http://schemas.microsoft.com/office/drawing/2014/main" id="{D7E3D249-1C0A-0BEA-6978-C318BAF15DB4}"/>
              </a:ext>
            </a:extLst>
          </p:cNvPr>
          <p:cNvSpPr txBox="1"/>
          <p:nvPr/>
        </p:nvSpPr>
        <p:spPr>
          <a:xfrm>
            <a:off x="66675" y="3718931"/>
            <a:ext cx="12049125" cy="2739211"/>
          </a:xfrm>
          <a:prstGeom prst="rect">
            <a:avLst/>
          </a:prstGeom>
          <a:solidFill>
            <a:schemeClr val="bg1"/>
          </a:solidFill>
          <a:ln w="22225">
            <a:solidFill>
              <a:srgbClr val="FF0000"/>
            </a:solidFill>
          </a:ln>
        </p:spPr>
        <p:txBody>
          <a:bodyPr wrap="square" rtlCol="0">
            <a:spAutoFit/>
          </a:bodyPr>
          <a:lstStyle/>
          <a:p>
            <a:pPr algn="just"/>
            <a:r>
              <a:rPr lang="el-GR" sz="1600" b="1" dirty="0">
                <a:solidFill>
                  <a:srgbClr val="0D4F8C"/>
                </a:solidFill>
              </a:rPr>
              <a:t>Επιλέγουμε το πεδίο (1) «Δημιουργία» και στο αναδυόμενο παράθυρο (2) εμφανίζονται οι επιλογές «Δημιουργία» και «Δημιουργία νέας έκδοσης». </a:t>
            </a:r>
          </a:p>
          <a:p>
            <a:pPr marL="342900" indent="-342900" algn="just">
              <a:buFont typeface="Arial" panose="020B0604020202020204" pitchFamily="34" charset="0"/>
              <a:buChar char="•"/>
            </a:pPr>
            <a:r>
              <a:rPr lang="el-GR" sz="1400" b="1" dirty="0">
                <a:solidFill>
                  <a:srgbClr val="0D4F8C"/>
                </a:solidFill>
              </a:rPr>
              <a:t>Επιλέγεται «Δημιουργία» όταν δεν υπάρχει κανένα αίτημα για το </a:t>
            </a:r>
            <a:r>
              <a:rPr lang="el-GR" sz="1400" b="1" dirty="0" err="1">
                <a:solidFill>
                  <a:srgbClr val="0D4F8C"/>
                </a:solidFill>
              </a:rPr>
              <a:t>υποέργο</a:t>
            </a:r>
            <a:r>
              <a:rPr lang="el-GR" sz="1400" b="1" dirty="0">
                <a:solidFill>
                  <a:srgbClr val="0D4F8C"/>
                </a:solidFill>
              </a:rPr>
              <a:t> (δηλαδή όταν θέλουμε να υποβάλουμε αρχικό αίτημα δημοπράτησης, έκδοση 1.0) καθώς και στις ακόλουθες περιπτώσεις:</a:t>
            </a:r>
          </a:p>
          <a:p>
            <a:pPr marL="742950" lvl="1" indent="-285750" algn="just">
              <a:buFont typeface="Arial" panose="020B0604020202020204" pitchFamily="34" charset="0"/>
              <a:buChar char="•"/>
            </a:pPr>
            <a:r>
              <a:rPr lang="el-GR" sz="1400" b="1" dirty="0">
                <a:solidFill>
                  <a:srgbClr val="0D4F8C"/>
                </a:solidFill>
              </a:rPr>
              <a:t>Σύμβαση από Διαγωνισμό κατά Τμήματα</a:t>
            </a:r>
          </a:p>
          <a:p>
            <a:pPr marL="742950" lvl="1" indent="-285750" algn="just">
              <a:buFont typeface="Arial" panose="020B0604020202020204" pitchFamily="34" charset="0"/>
              <a:buChar char="•"/>
            </a:pPr>
            <a:r>
              <a:rPr lang="el-GR" sz="1400" b="1" dirty="0">
                <a:solidFill>
                  <a:srgbClr val="0D4F8C"/>
                </a:solidFill>
              </a:rPr>
              <a:t>Εκτελεστική Σύμβαση από Συμφωνία Πλαίσιο</a:t>
            </a:r>
          </a:p>
          <a:p>
            <a:pPr marL="742950" lvl="1" indent="-285750" algn="just">
              <a:buFont typeface="Arial" panose="020B0604020202020204" pitchFamily="34" charset="0"/>
              <a:buChar char="•"/>
            </a:pPr>
            <a:r>
              <a:rPr lang="el-GR" sz="1400" b="1" dirty="0" err="1">
                <a:solidFill>
                  <a:srgbClr val="0D4F8C"/>
                </a:solidFill>
              </a:rPr>
              <a:t>Υποέργο</a:t>
            </a:r>
            <a:r>
              <a:rPr lang="el-GR" sz="1400" b="1" dirty="0">
                <a:solidFill>
                  <a:srgbClr val="0D4F8C"/>
                </a:solidFill>
              </a:rPr>
              <a:t> με ομάδα συμβάσεων &lt;= 30.000 η κάθε μια</a:t>
            </a:r>
          </a:p>
          <a:p>
            <a:pPr algn="just"/>
            <a:r>
              <a:rPr lang="el-GR" sz="1400" b="1" dirty="0">
                <a:solidFill>
                  <a:srgbClr val="0D4F8C"/>
                </a:solidFill>
              </a:rPr>
              <a:t>						Περισσότερες πληροφορίες </a:t>
            </a:r>
          </a:p>
          <a:p>
            <a:pPr marL="342900" indent="-342900" algn="just">
              <a:buFont typeface="Arial" panose="020B0604020202020204" pitchFamily="34" charset="0"/>
              <a:buChar char="•"/>
            </a:pPr>
            <a:r>
              <a:rPr lang="el-GR" sz="1400" b="1" dirty="0">
                <a:solidFill>
                  <a:srgbClr val="0D4F8C"/>
                </a:solidFill>
              </a:rPr>
              <a:t>Επιλέγεται «Δημιουργία νέας έκδοσης» στις ακόλουθες περιπτώσεις:</a:t>
            </a:r>
          </a:p>
          <a:p>
            <a:pPr marL="742950" lvl="1" indent="-285750" algn="just">
              <a:buFont typeface="Arial" panose="020B0604020202020204" pitchFamily="34" charset="0"/>
              <a:buChar char="•"/>
            </a:pPr>
            <a:r>
              <a:rPr lang="el-GR" sz="1400" b="1" dirty="0">
                <a:solidFill>
                  <a:srgbClr val="0D4F8C"/>
                </a:solidFill>
              </a:rPr>
              <a:t>Επόμενο Στάδιο Ελέγχου για το </a:t>
            </a:r>
            <a:r>
              <a:rPr lang="el-GR" sz="1400" b="1" dirty="0" err="1">
                <a:solidFill>
                  <a:srgbClr val="0D4F8C"/>
                </a:solidFill>
              </a:rPr>
              <a:t>Υποέργο</a:t>
            </a:r>
            <a:r>
              <a:rPr lang="el-GR" sz="1400" b="1" dirty="0">
                <a:solidFill>
                  <a:srgbClr val="0D4F8C"/>
                </a:solidFill>
              </a:rPr>
              <a:t> ή</a:t>
            </a:r>
          </a:p>
          <a:p>
            <a:pPr marL="742950" lvl="1" indent="-285750" algn="just">
              <a:buFont typeface="Arial" panose="020B0604020202020204" pitchFamily="34" charset="0"/>
              <a:buChar char="•"/>
            </a:pPr>
            <a:r>
              <a:rPr lang="el-GR" sz="1400" b="1" dirty="0">
                <a:solidFill>
                  <a:srgbClr val="0D4F8C"/>
                </a:solidFill>
              </a:rPr>
              <a:t>Επανάληψη του υπάρχοντος Σταδίου</a:t>
            </a:r>
          </a:p>
          <a:p>
            <a:pPr algn="just"/>
            <a:r>
              <a:rPr lang="el-GR" sz="1400" b="1" dirty="0">
                <a:solidFill>
                  <a:srgbClr val="0D4F8C"/>
                </a:solidFill>
              </a:rPr>
              <a:t>					  	Περισσότερες πληροφορίες</a:t>
            </a:r>
            <a:endParaRPr lang="el-GR" sz="1600" b="1" dirty="0">
              <a:solidFill>
                <a:srgbClr val="0D4F8C"/>
              </a:solidFill>
            </a:endParaRPr>
          </a:p>
        </p:txBody>
      </p:sp>
      <p:sp>
        <p:nvSpPr>
          <p:cNvPr id="21" name="Οβάλ 20">
            <a:extLst>
              <a:ext uri="{FF2B5EF4-FFF2-40B4-BE49-F238E27FC236}">
                <a16:creationId xmlns:a16="http://schemas.microsoft.com/office/drawing/2014/main" id="{EAAC1040-68F7-467B-C3D8-917F9A2DD89D}"/>
              </a:ext>
            </a:extLst>
          </p:cNvPr>
          <p:cNvSpPr/>
          <p:nvPr/>
        </p:nvSpPr>
        <p:spPr>
          <a:xfrm>
            <a:off x="8717746" y="2498282"/>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
        <p:nvSpPr>
          <p:cNvPr id="30" name="Ορθογώνιο: Στρογγύλεμα γωνιών 14">
            <a:extLst>
              <a:ext uri="{FF2B5EF4-FFF2-40B4-BE49-F238E27FC236}">
                <a16:creationId xmlns:a16="http://schemas.microsoft.com/office/drawing/2014/main" id="{C177B1E5-51C6-A5A9-860B-BE42D8B3A681}"/>
              </a:ext>
            </a:extLst>
          </p:cNvPr>
          <p:cNvSpPr/>
          <p:nvPr/>
        </p:nvSpPr>
        <p:spPr>
          <a:xfrm>
            <a:off x="5625412" y="5320478"/>
            <a:ext cx="2166038" cy="219075"/>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31" name="Ορθογώνιο: Στρογγύλεμα γωνιών 14">
            <a:extLst>
              <a:ext uri="{FF2B5EF4-FFF2-40B4-BE49-F238E27FC236}">
                <a16:creationId xmlns:a16="http://schemas.microsoft.com/office/drawing/2014/main" id="{4A3890E0-2567-BC96-5454-5BA4E53389DA}"/>
              </a:ext>
            </a:extLst>
          </p:cNvPr>
          <p:cNvSpPr/>
          <p:nvPr/>
        </p:nvSpPr>
        <p:spPr>
          <a:xfrm>
            <a:off x="5625412" y="6149598"/>
            <a:ext cx="2166038" cy="219075"/>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cxnSp>
        <p:nvCxnSpPr>
          <p:cNvPr id="32" name="Ευθύγραμμο βέλος σύνδεσης 31">
            <a:extLst>
              <a:ext uri="{FF2B5EF4-FFF2-40B4-BE49-F238E27FC236}">
                <a16:creationId xmlns:a16="http://schemas.microsoft.com/office/drawing/2014/main" id="{E57E96ED-E7D5-35DB-A6AE-43DB7429C04F}"/>
              </a:ext>
            </a:extLst>
          </p:cNvPr>
          <p:cNvCxnSpPr>
            <a:cxnSpLocks/>
          </p:cNvCxnSpPr>
          <p:nvPr/>
        </p:nvCxnSpPr>
        <p:spPr>
          <a:xfrm>
            <a:off x="7791450" y="5420044"/>
            <a:ext cx="963251" cy="3129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a:extLst>
              <a:ext uri="{FF2B5EF4-FFF2-40B4-BE49-F238E27FC236}">
                <a16:creationId xmlns:a16="http://schemas.microsoft.com/office/drawing/2014/main" id="{2B5376CA-7322-917A-270D-B59581C4A273}"/>
              </a:ext>
            </a:extLst>
          </p:cNvPr>
          <p:cNvCxnSpPr>
            <a:cxnSpLocks/>
          </p:cNvCxnSpPr>
          <p:nvPr/>
        </p:nvCxnSpPr>
        <p:spPr>
          <a:xfrm flipV="1">
            <a:off x="7791450" y="5779855"/>
            <a:ext cx="963251" cy="4984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F2216AC-2F6C-0D62-7BA1-902761647627}"/>
              </a:ext>
            </a:extLst>
          </p:cNvPr>
          <p:cNvSpPr txBox="1"/>
          <p:nvPr/>
        </p:nvSpPr>
        <p:spPr>
          <a:xfrm>
            <a:off x="8772805" y="4446481"/>
            <a:ext cx="3268304" cy="2031325"/>
          </a:xfrm>
          <a:prstGeom prst="rect">
            <a:avLst/>
          </a:prstGeom>
          <a:noFill/>
          <a:ln w="22225">
            <a:solidFill>
              <a:srgbClr val="FF0000"/>
            </a:solidFill>
          </a:ln>
        </p:spPr>
        <p:txBody>
          <a:bodyPr wrap="square" rtlCol="0">
            <a:spAutoFit/>
          </a:bodyPr>
          <a:lstStyle/>
          <a:p>
            <a:r>
              <a:rPr lang="el-GR" b="1" dirty="0">
                <a:solidFill>
                  <a:schemeClr val="accent5">
                    <a:lumMod val="50000"/>
                  </a:schemeClr>
                </a:solidFill>
              </a:rPr>
              <a:t>Επιλέγοντας τον </a:t>
            </a:r>
            <a:r>
              <a:rPr lang="el-GR" b="1" dirty="0" err="1">
                <a:solidFill>
                  <a:schemeClr val="accent5">
                    <a:lumMod val="50000"/>
                  </a:schemeClr>
                </a:solidFill>
              </a:rPr>
              <a:t>υπερσύνδεσμο</a:t>
            </a:r>
            <a:r>
              <a:rPr lang="el-GR" b="1" dirty="0">
                <a:solidFill>
                  <a:schemeClr val="accent5">
                    <a:lumMod val="50000"/>
                  </a:schemeClr>
                </a:solidFill>
              </a:rPr>
              <a:t> «Περισσότερες Πληροφορίες» δίνονται πληροφορίες από την </a:t>
            </a:r>
            <a:endParaRPr lang="el-GR" b="1" dirty="0"/>
          </a:p>
          <a:p>
            <a:r>
              <a:rPr lang="el-GR" b="1" dirty="0">
                <a:solidFill>
                  <a:schemeClr val="accent5">
                    <a:lumMod val="50000"/>
                  </a:schemeClr>
                </a:solidFill>
              </a:rPr>
              <a:t>Ε.Υ.Θ.Υ.Π.Σ.  σχετικά με τον τρόπο χειρισμού των αιτημάτων προέγκρισης στο ΟΠΣ.</a:t>
            </a:r>
          </a:p>
        </p:txBody>
      </p:sp>
    </p:spTree>
    <p:extLst>
      <p:ext uri="{BB962C8B-B14F-4D97-AF65-F5344CB8AC3E}">
        <p14:creationId xmlns:p14="http://schemas.microsoft.com/office/powerpoint/2010/main" val="61514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BC897898-6703-92DA-C724-107202722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97" y="1068925"/>
            <a:ext cx="11135494" cy="4661919"/>
          </a:xfrm>
          <a:prstGeom prst="rect">
            <a:avLst/>
          </a:prstGeom>
        </p:spPr>
      </p:pic>
      <p:sp>
        <p:nvSpPr>
          <p:cNvPr id="2" name="1 - Τίτλος"/>
          <p:cNvSpPr>
            <a:spLocks noGrp="1"/>
          </p:cNvSpPr>
          <p:nvPr>
            <p:ph type="title"/>
          </p:nvPr>
        </p:nvSpPr>
        <p:spPr>
          <a:xfrm>
            <a:off x="174567" y="235229"/>
            <a:ext cx="11013077" cy="530770"/>
          </a:xfrm>
        </p:spPr>
        <p:txBody>
          <a:bodyPr>
            <a:noAutofit/>
          </a:bodyPr>
          <a:lstStyle/>
          <a:p>
            <a:pPr algn="ctr"/>
            <a:r>
              <a:rPr lang="el-GR" sz="2400" b="1" dirty="0">
                <a:solidFill>
                  <a:srgbClr val="144E8C"/>
                </a:solidFill>
              </a:rPr>
              <a:t>Δημιουργία Προέγκρισης Δημοπράτησης – Α. Βασικά στοιχεία</a:t>
            </a:r>
          </a:p>
        </p:txBody>
      </p:sp>
      <p:sp>
        <p:nvSpPr>
          <p:cNvPr id="4" name="3 - Θέση αριθμού διαφάνειας"/>
          <p:cNvSpPr>
            <a:spLocks noGrp="1"/>
          </p:cNvSpPr>
          <p:nvPr>
            <p:ph type="sldNum" idx="12"/>
          </p:nvPr>
        </p:nvSpPr>
        <p:spPr/>
        <p:txBody>
          <a:bodyPr/>
          <a:lstStyle/>
          <a:p>
            <a:fld id="{E0191417-A098-4250-A468-30289621D1D3}" type="slidenum">
              <a:rPr lang="el" smtClean="0"/>
              <a:pPr/>
              <a:t>7</a:t>
            </a:fld>
            <a:endParaRPr lang="el" dirty="0"/>
          </a:p>
        </p:txBody>
      </p:sp>
      <p:cxnSp>
        <p:nvCxnSpPr>
          <p:cNvPr id="12" name="Ευθύγραμμο βέλος σύνδεσης 11"/>
          <p:cNvCxnSpPr>
            <a:cxnSpLocks/>
          </p:cNvCxnSpPr>
          <p:nvPr/>
        </p:nvCxnSpPr>
        <p:spPr>
          <a:xfrm flipH="1">
            <a:off x="5149506" y="3394690"/>
            <a:ext cx="183759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Εικόνα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744" y="1475498"/>
            <a:ext cx="3823286" cy="1324082"/>
          </a:xfrm>
          <a:prstGeom prst="rect">
            <a:avLst/>
          </a:prstGeom>
        </p:spPr>
      </p:pic>
      <p:pic>
        <p:nvPicPr>
          <p:cNvPr id="21" name="Εικόνα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6726" y="2846463"/>
            <a:ext cx="4458322" cy="1476581"/>
          </a:xfrm>
          <a:prstGeom prst="rect">
            <a:avLst/>
          </a:prstGeom>
        </p:spPr>
      </p:pic>
      <p:pic>
        <p:nvPicPr>
          <p:cNvPr id="26" name="Εικόνα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5874" y="4015475"/>
            <a:ext cx="1105203" cy="365567"/>
          </a:xfrm>
          <a:prstGeom prst="rect">
            <a:avLst/>
          </a:prstGeom>
        </p:spPr>
      </p:pic>
      <p:cxnSp>
        <p:nvCxnSpPr>
          <p:cNvPr id="27" name="Ευθύγραμμο βέλος σύνδεσης 26"/>
          <p:cNvCxnSpPr>
            <a:cxnSpLocks/>
          </p:cNvCxnSpPr>
          <p:nvPr/>
        </p:nvCxnSpPr>
        <p:spPr>
          <a:xfrm flipV="1">
            <a:off x="10391228" y="4245657"/>
            <a:ext cx="418610" cy="3630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Ορθογώνιο: Στρογγύλεμα γωνιών 14">
            <a:extLst>
              <a:ext uri="{FF2B5EF4-FFF2-40B4-BE49-F238E27FC236}">
                <a16:creationId xmlns:a16="http://schemas.microsoft.com/office/drawing/2014/main" id="{C177B1E5-51C6-A5A9-860B-BE42D8B3A681}"/>
              </a:ext>
            </a:extLst>
          </p:cNvPr>
          <p:cNvSpPr/>
          <p:nvPr/>
        </p:nvSpPr>
        <p:spPr>
          <a:xfrm>
            <a:off x="7234680" y="1934633"/>
            <a:ext cx="1590473" cy="200394"/>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16" name="Ορθογώνιο: Στρογγύλεμα γωνιών 14">
            <a:extLst>
              <a:ext uri="{FF2B5EF4-FFF2-40B4-BE49-F238E27FC236}">
                <a16:creationId xmlns:a16="http://schemas.microsoft.com/office/drawing/2014/main" id="{C177B1E5-51C6-A5A9-860B-BE42D8B3A681}"/>
              </a:ext>
            </a:extLst>
          </p:cNvPr>
          <p:cNvSpPr/>
          <p:nvPr/>
        </p:nvSpPr>
        <p:spPr>
          <a:xfrm>
            <a:off x="6987097" y="3498732"/>
            <a:ext cx="1590473" cy="200394"/>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17" name="Ορθογώνιο: Στρογγύλεμα γωνιών 14">
            <a:extLst>
              <a:ext uri="{FF2B5EF4-FFF2-40B4-BE49-F238E27FC236}">
                <a16:creationId xmlns:a16="http://schemas.microsoft.com/office/drawing/2014/main" id="{C177B1E5-51C6-A5A9-860B-BE42D8B3A681}"/>
              </a:ext>
            </a:extLst>
          </p:cNvPr>
          <p:cNvSpPr/>
          <p:nvPr/>
        </p:nvSpPr>
        <p:spPr>
          <a:xfrm>
            <a:off x="633625" y="4818106"/>
            <a:ext cx="3991326" cy="963441"/>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19" name="Οβάλ 18"/>
          <p:cNvSpPr/>
          <p:nvPr/>
        </p:nvSpPr>
        <p:spPr>
          <a:xfrm>
            <a:off x="8834324" y="177341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20" name="Οβάλ 19"/>
          <p:cNvSpPr/>
          <p:nvPr/>
        </p:nvSpPr>
        <p:spPr>
          <a:xfrm>
            <a:off x="8624116" y="3316678"/>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p>
        </p:txBody>
      </p:sp>
      <p:sp>
        <p:nvSpPr>
          <p:cNvPr id="22" name="Οβάλ 21"/>
          <p:cNvSpPr/>
          <p:nvPr/>
        </p:nvSpPr>
        <p:spPr>
          <a:xfrm>
            <a:off x="41563" y="5096295"/>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7</a:t>
            </a:r>
            <a:endParaRPr lang="en-US" b="1" dirty="0">
              <a:solidFill>
                <a:schemeClr val="bg1"/>
              </a:solidFill>
            </a:endParaRPr>
          </a:p>
        </p:txBody>
      </p:sp>
      <p:cxnSp>
        <p:nvCxnSpPr>
          <p:cNvPr id="11" name="Ευθύγραμμο βέλος σύνδεσης 10"/>
          <p:cNvCxnSpPr>
            <a:cxnSpLocks/>
          </p:cNvCxnSpPr>
          <p:nvPr/>
        </p:nvCxnSpPr>
        <p:spPr>
          <a:xfrm flipH="1">
            <a:off x="5149506" y="1863654"/>
            <a:ext cx="2085174" cy="12977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Οβάλ 17">
            <a:extLst>
              <a:ext uri="{FF2B5EF4-FFF2-40B4-BE49-F238E27FC236}">
                <a16:creationId xmlns:a16="http://schemas.microsoft.com/office/drawing/2014/main" id="{181BCD17-B82D-A9AD-3171-78FD6A538504}"/>
              </a:ext>
            </a:extLst>
          </p:cNvPr>
          <p:cNvSpPr/>
          <p:nvPr/>
        </p:nvSpPr>
        <p:spPr>
          <a:xfrm>
            <a:off x="11585279" y="3952875"/>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5</a:t>
            </a:r>
            <a:endParaRPr lang="en-US" b="1" dirty="0">
              <a:solidFill>
                <a:schemeClr val="bg1"/>
              </a:solidFill>
            </a:endParaRPr>
          </a:p>
        </p:txBody>
      </p:sp>
      <p:sp>
        <p:nvSpPr>
          <p:cNvPr id="9" name="Ορθογώνιο: Στρογγύλεμα γωνιών 14">
            <a:extLst>
              <a:ext uri="{FF2B5EF4-FFF2-40B4-BE49-F238E27FC236}">
                <a16:creationId xmlns:a16="http://schemas.microsoft.com/office/drawing/2014/main" id="{0B5620EF-6B4B-1E12-6C8A-D43EDC1526AF}"/>
              </a:ext>
            </a:extLst>
          </p:cNvPr>
          <p:cNvSpPr/>
          <p:nvPr/>
        </p:nvSpPr>
        <p:spPr>
          <a:xfrm>
            <a:off x="633624" y="3028278"/>
            <a:ext cx="4641652" cy="192780"/>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10" name="Οβάλ 9">
            <a:extLst>
              <a:ext uri="{FF2B5EF4-FFF2-40B4-BE49-F238E27FC236}">
                <a16:creationId xmlns:a16="http://schemas.microsoft.com/office/drawing/2014/main" id="{1CA329DC-D03E-58CE-4A01-845809335310}"/>
              </a:ext>
            </a:extLst>
          </p:cNvPr>
          <p:cNvSpPr/>
          <p:nvPr/>
        </p:nvSpPr>
        <p:spPr>
          <a:xfrm>
            <a:off x="41563" y="2401991"/>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p>
        </p:txBody>
      </p:sp>
      <p:sp>
        <p:nvSpPr>
          <p:cNvPr id="24" name="Οβάλ 23">
            <a:extLst>
              <a:ext uri="{FF2B5EF4-FFF2-40B4-BE49-F238E27FC236}">
                <a16:creationId xmlns:a16="http://schemas.microsoft.com/office/drawing/2014/main" id="{A73FDD04-636F-3473-5F43-3423EBF785A9}"/>
              </a:ext>
            </a:extLst>
          </p:cNvPr>
          <p:cNvSpPr/>
          <p:nvPr/>
        </p:nvSpPr>
        <p:spPr>
          <a:xfrm>
            <a:off x="60009" y="1148401"/>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8</a:t>
            </a:r>
            <a:endParaRPr lang="en-US" b="1" dirty="0">
              <a:solidFill>
                <a:schemeClr val="bg1"/>
              </a:solidFill>
            </a:endParaRPr>
          </a:p>
        </p:txBody>
      </p:sp>
      <p:sp>
        <p:nvSpPr>
          <p:cNvPr id="29" name="Οβάλ 28">
            <a:extLst>
              <a:ext uri="{FF2B5EF4-FFF2-40B4-BE49-F238E27FC236}">
                <a16:creationId xmlns:a16="http://schemas.microsoft.com/office/drawing/2014/main" id="{73E70E6B-4ACF-B55E-73EA-EAF97D4C39CC}"/>
              </a:ext>
            </a:extLst>
          </p:cNvPr>
          <p:cNvSpPr/>
          <p:nvPr/>
        </p:nvSpPr>
        <p:spPr>
          <a:xfrm>
            <a:off x="60009" y="1863654"/>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4</a:t>
            </a:r>
            <a:endParaRPr lang="en-US" b="1" dirty="0">
              <a:solidFill>
                <a:schemeClr val="bg1"/>
              </a:solidFill>
            </a:endParaRPr>
          </a:p>
        </p:txBody>
      </p:sp>
      <p:sp>
        <p:nvSpPr>
          <p:cNvPr id="30" name="Ορθογώνιο: Στρογγύλεμα γωνιών 14">
            <a:extLst>
              <a:ext uri="{FF2B5EF4-FFF2-40B4-BE49-F238E27FC236}">
                <a16:creationId xmlns:a16="http://schemas.microsoft.com/office/drawing/2014/main" id="{3B3FF154-B416-1AD5-E9DD-3532A7C89169}"/>
              </a:ext>
            </a:extLst>
          </p:cNvPr>
          <p:cNvSpPr/>
          <p:nvPr/>
        </p:nvSpPr>
        <p:spPr>
          <a:xfrm>
            <a:off x="643446" y="2018017"/>
            <a:ext cx="995231" cy="302838"/>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7" name="Ορθογώνιο: Στρογγύλεμα γωνιών 14">
            <a:extLst>
              <a:ext uri="{FF2B5EF4-FFF2-40B4-BE49-F238E27FC236}">
                <a16:creationId xmlns:a16="http://schemas.microsoft.com/office/drawing/2014/main" id="{0D9AA5BC-443A-E4A8-F6F8-CA761D44EC90}"/>
              </a:ext>
            </a:extLst>
          </p:cNvPr>
          <p:cNvSpPr/>
          <p:nvPr/>
        </p:nvSpPr>
        <p:spPr>
          <a:xfrm>
            <a:off x="633624" y="3271761"/>
            <a:ext cx="4641651" cy="192521"/>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34" name="Ορθογώνιο: Στρογγύλεμα γωνιών 14">
            <a:extLst>
              <a:ext uri="{FF2B5EF4-FFF2-40B4-BE49-F238E27FC236}">
                <a16:creationId xmlns:a16="http://schemas.microsoft.com/office/drawing/2014/main" id="{5E4D22DB-175F-9601-8589-D9A9A87D11B8}"/>
              </a:ext>
            </a:extLst>
          </p:cNvPr>
          <p:cNvSpPr/>
          <p:nvPr/>
        </p:nvSpPr>
        <p:spPr>
          <a:xfrm>
            <a:off x="650785" y="2452947"/>
            <a:ext cx="995231" cy="302838"/>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35" name="Ορθογώνιο: Στρογγύλεμα γωνιών 14">
            <a:extLst>
              <a:ext uri="{FF2B5EF4-FFF2-40B4-BE49-F238E27FC236}">
                <a16:creationId xmlns:a16="http://schemas.microsoft.com/office/drawing/2014/main" id="{0C8CCC1E-A8CC-92A6-27C8-96F60E0289CC}"/>
              </a:ext>
            </a:extLst>
          </p:cNvPr>
          <p:cNvSpPr/>
          <p:nvPr/>
        </p:nvSpPr>
        <p:spPr>
          <a:xfrm>
            <a:off x="666921" y="4501710"/>
            <a:ext cx="1288628" cy="270051"/>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36" name="Οβάλ 35">
            <a:extLst>
              <a:ext uri="{FF2B5EF4-FFF2-40B4-BE49-F238E27FC236}">
                <a16:creationId xmlns:a16="http://schemas.microsoft.com/office/drawing/2014/main" id="{2C5EAB28-23CF-B296-228C-02E1AB8B667F}"/>
              </a:ext>
            </a:extLst>
          </p:cNvPr>
          <p:cNvSpPr/>
          <p:nvPr/>
        </p:nvSpPr>
        <p:spPr>
          <a:xfrm>
            <a:off x="41563" y="4381042"/>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6</a:t>
            </a:r>
            <a:endParaRPr lang="en-US" b="1" dirty="0">
              <a:solidFill>
                <a:schemeClr val="bg1"/>
              </a:solidFill>
            </a:endParaRPr>
          </a:p>
        </p:txBody>
      </p:sp>
      <p:sp>
        <p:nvSpPr>
          <p:cNvPr id="37" name="TextBox 36">
            <a:extLst>
              <a:ext uri="{FF2B5EF4-FFF2-40B4-BE49-F238E27FC236}">
                <a16:creationId xmlns:a16="http://schemas.microsoft.com/office/drawing/2014/main" id="{EBFC29A1-456A-0779-FC1E-3B84B32228B3}"/>
              </a:ext>
            </a:extLst>
          </p:cNvPr>
          <p:cNvSpPr txBox="1"/>
          <p:nvPr/>
        </p:nvSpPr>
        <p:spPr>
          <a:xfrm>
            <a:off x="4694075" y="4472676"/>
            <a:ext cx="7456362" cy="1754326"/>
          </a:xfrm>
          <a:prstGeom prst="rect">
            <a:avLst/>
          </a:prstGeom>
          <a:solidFill>
            <a:schemeClr val="bg1"/>
          </a:solidFill>
          <a:ln w="25400">
            <a:solidFill>
              <a:srgbClr val="FF0000"/>
            </a:solidFill>
          </a:ln>
        </p:spPr>
        <p:txBody>
          <a:bodyPr wrap="square" rtlCol="0">
            <a:spAutoFit/>
          </a:bodyPr>
          <a:lstStyle/>
          <a:p>
            <a:pPr algn="just"/>
            <a:r>
              <a:rPr lang="el-GR" b="1" dirty="0">
                <a:solidFill>
                  <a:schemeClr val="accent5">
                    <a:lumMod val="50000"/>
                  </a:schemeClr>
                </a:solidFill>
              </a:rPr>
              <a:t>Επιλέγουμε τα πεδία (1)</a:t>
            </a:r>
            <a:r>
              <a:rPr lang="en-US" b="1" dirty="0">
                <a:solidFill>
                  <a:schemeClr val="accent5">
                    <a:lumMod val="50000"/>
                  </a:schemeClr>
                </a:solidFill>
              </a:rPr>
              <a:t> </a:t>
            </a:r>
            <a:r>
              <a:rPr lang="el-GR" b="1" dirty="0">
                <a:solidFill>
                  <a:schemeClr val="accent5">
                    <a:lumMod val="50000"/>
                  </a:schemeClr>
                </a:solidFill>
              </a:rPr>
              <a:t>και (2), συμπληρώνουμε τα στοιχεία Δικαιούχου (3), τον Τίτλο Ελέγχου (4) και πατάμε το (5) «Προσθήκη».  Επιλέγουμε  με το φακό (6) το </a:t>
            </a:r>
            <a:r>
              <a:rPr lang="el-GR" b="1" dirty="0" err="1">
                <a:solidFill>
                  <a:schemeClr val="accent5">
                    <a:lumMod val="50000"/>
                  </a:schemeClr>
                </a:solidFill>
              </a:rPr>
              <a:t>υποέργο</a:t>
            </a:r>
            <a:r>
              <a:rPr lang="el-GR" b="1" dirty="0">
                <a:solidFill>
                  <a:schemeClr val="accent5">
                    <a:lumMod val="50000"/>
                  </a:schemeClr>
                </a:solidFill>
              </a:rPr>
              <a:t> που μας ενδιαφέρει, συμπληρώνουμε στο (7) το ποσό της δημόσιας δαπάνης του προϋπολογισμού δημοπράτησης (με και χωρίς Φ.Π.Α) και πατάμε (8) «Δημιουργία». Δημιουργείται Δελτίο (π.χ. Έγκριση </a:t>
            </a:r>
            <a:r>
              <a:rPr lang="el-GR" b="1" dirty="0">
                <a:solidFill>
                  <a:srgbClr val="144E8C"/>
                </a:solidFill>
              </a:rPr>
              <a:t>διακήρυξης</a:t>
            </a:r>
            <a:r>
              <a:rPr lang="el-GR" b="1" dirty="0">
                <a:solidFill>
                  <a:schemeClr val="accent5">
                    <a:lumMod val="50000"/>
                  </a:schemeClr>
                </a:solidFill>
              </a:rPr>
              <a:t> για το Υποέργο « ………..» Α/Α 1 της Πράξης  600ΧΧΧΧ.</a:t>
            </a:r>
          </a:p>
        </p:txBody>
      </p:sp>
    </p:spTree>
    <p:extLst>
      <p:ext uri="{BB962C8B-B14F-4D97-AF65-F5344CB8AC3E}">
        <p14:creationId xmlns:p14="http://schemas.microsoft.com/office/powerpoint/2010/main" val="334768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4824796-FB00-E9A1-B373-C33223397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67" y="794441"/>
            <a:ext cx="11824598" cy="2826945"/>
          </a:xfrm>
          <a:prstGeom prst="rect">
            <a:avLst/>
          </a:prstGeom>
        </p:spPr>
      </p:pic>
      <p:sp>
        <p:nvSpPr>
          <p:cNvPr id="6" name="1 - Τίτλος">
            <a:extLst>
              <a:ext uri="{FF2B5EF4-FFF2-40B4-BE49-F238E27FC236}">
                <a16:creationId xmlns:a16="http://schemas.microsoft.com/office/drawing/2014/main" id="{2AA78406-1239-0362-C250-BD8F7A2D2D11}"/>
              </a:ext>
            </a:extLst>
          </p:cNvPr>
          <p:cNvSpPr>
            <a:spLocks noGrp="1"/>
          </p:cNvSpPr>
          <p:nvPr>
            <p:ph type="title"/>
          </p:nvPr>
        </p:nvSpPr>
        <p:spPr>
          <a:xfrm>
            <a:off x="174567" y="235229"/>
            <a:ext cx="11013077" cy="530770"/>
          </a:xfrm>
        </p:spPr>
        <p:txBody>
          <a:bodyPr>
            <a:noAutofit/>
          </a:bodyPr>
          <a:lstStyle/>
          <a:p>
            <a:pPr algn="ctr"/>
            <a:r>
              <a:rPr lang="el-GR" sz="2400" b="1" dirty="0">
                <a:solidFill>
                  <a:srgbClr val="144E8C"/>
                </a:solidFill>
              </a:rPr>
              <a:t>Δημιουργία Προέγκρισης Δημοπράτησης</a:t>
            </a:r>
          </a:p>
        </p:txBody>
      </p:sp>
      <p:sp>
        <p:nvSpPr>
          <p:cNvPr id="7" name="TextBox 6">
            <a:extLst>
              <a:ext uri="{FF2B5EF4-FFF2-40B4-BE49-F238E27FC236}">
                <a16:creationId xmlns:a16="http://schemas.microsoft.com/office/drawing/2014/main" id="{AD35D20A-9FC0-D433-5397-ADC8DDA3AA0B}"/>
              </a:ext>
            </a:extLst>
          </p:cNvPr>
          <p:cNvSpPr txBox="1"/>
          <p:nvPr/>
        </p:nvSpPr>
        <p:spPr>
          <a:xfrm>
            <a:off x="2773149" y="4565478"/>
            <a:ext cx="5501714" cy="1200329"/>
          </a:xfrm>
          <a:prstGeom prst="rect">
            <a:avLst/>
          </a:prstGeom>
          <a:noFill/>
          <a:ln w="25400">
            <a:solidFill>
              <a:srgbClr val="FF0000"/>
            </a:solidFill>
          </a:ln>
        </p:spPr>
        <p:txBody>
          <a:bodyPr wrap="square" rtlCol="0">
            <a:spAutoFit/>
          </a:bodyPr>
          <a:lstStyle/>
          <a:p>
            <a:pPr algn="just"/>
            <a:r>
              <a:rPr lang="el-GR" b="1" dirty="0">
                <a:solidFill>
                  <a:schemeClr val="accent5">
                    <a:lumMod val="50000"/>
                  </a:schemeClr>
                </a:solidFill>
              </a:rPr>
              <a:t>Αυτή είναι η οθόνη του ΟΠΣ που δημιουργείται και καλούμαστε να συμπληρώσουμε όλες τις καρτέλες για να οριστικοποιηθεί και να υποβληθεί το αίτημα προέγκρισης δημοπράτησης.</a:t>
            </a:r>
          </a:p>
        </p:txBody>
      </p:sp>
      <p:cxnSp>
        <p:nvCxnSpPr>
          <p:cNvPr id="8" name="Ευθύγραμμο βέλος σύνδεσης 7">
            <a:extLst>
              <a:ext uri="{FF2B5EF4-FFF2-40B4-BE49-F238E27FC236}">
                <a16:creationId xmlns:a16="http://schemas.microsoft.com/office/drawing/2014/main" id="{A0FAB15D-CAB9-6E41-522B-7C417A983564}"/>
              </a:ext>
            </a:extLst>
          </p:cNvPr>
          <p:cNvCxnSpPr>
            <a:cxnSpLocks/>
          </p:cNvCxnSpPr>
          <p:nvPr/>
        </p:nvCxnSpPr>
        <p:spPr>
          <a:xfrm flipV="1">
            <a:off x="5149506" y="3621386"/>
            <a:ext cx="0" cy="94409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493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20" y="1362735"/>
            <a:ext cx="7810436" cy="269586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647" y="771241"/>
            <a:ext cx="4169078" cy="1457610"/>
          </a:xfrm>
          <a:prstGeom prst="rect">
            <a:avLst/>
          </a:prstGeom>
        </p:spPr>
      </p:pic>
      <p:cxnSp>
        <p:nvCxnSpPr>
          <p:cNvPr id="6" name="Ευθύγραμμο βέλος σύνδεσης 5"/>
          <p:cNvCxnSpPr>
            <a:cxnSpLocks/>
          </p:cNvCxnSpPr>
          <p:nvPr/>
        </p:nvCxnSpPr>
        <p:spPr>
          <a:xfrm flipH="1">
            <a:off x="6972762" y="1090619"/>
            <a:ext cx="948733" cy="10156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Εικόνα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2647" y="2395214"/>
            <a:ext cx="4340745" cy="4119886"/>
          </a:xfrm>
          <a:prstGeom prst="rect">
            <a:avLst/>
          </a:prstGeom>
        </p:spPr>
      </p:pic>
      <p:cxnSp>
        <p:nvCxnSpPr>
          <p:cNvPr id="11" name="Ευθύγραμμο βέλος σύνδεσης 10"/>
          <p:cNvCxnSpPr>
            <a:cxnSpLocks/>
          </p:cNvCxnSpPr>
          <p:nvPr/>
        </p:nvCxnSpPr>
        <p:spPr>
          <a:xfrm flipH="1">
            <a:off x="7019927" y="2509736"/>
            <a:ext cx="762720" cy="52626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Εικόνα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751" y="4229100"/>
            <a:ext cx="5733941" cy="1174608"/>
          </a:xfrm>
          <a:prstGeom prst="rect">
            <a:avLst/>
          </a:prstGeom>
        </p:spPr>
      </p:pic>
      <p:cxnSp>
        <p:nvCxnSpPr>
          <p:cNvPr id="15" name="Ευθύγραμμο βέλος σύνδεσης 14"/>
          <p:cNvCxnSpPr>
            <a:cxnSpLocks/>
            <a:stCxn id="16" idx="6"/>
          </p:cNvCxnSpPr>
          <p:nvPr/>
        </p:nvCxnSpPr>
        <p:spPr>
          <a:xfrm flipV="1">
            <a:off x="4997673" y="3277354"/>
            <a:ext cx="1942901" cy="13817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a:cxnSpLocks/>
          </p:cNvCxnSpPr>
          <p:nvPr/>
        </p:nvCxnSpPr>
        <p:spPr>
          <a:xfrm flipV="1">
            <a:off x="1950683" y="3762375"/>
            <a:ext cx="0" cy="16347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Ορθογώνιο: Στρογγύλεμα γωνιών 14">
            <a:extLst>
              <a:ext uri="{FF2B5EF4-FFF2-40B4-BE49-F238E27FC236}">
                <a16:creationId xmlns:a16="http://schemas.microsoft.com/office/drawing/2014/main" id="{C177B1E5-51C6-A5A9-860B-BE42D8B3A681}"/>
              </a:ext>
            </a:extLst>
          </p:cNvPr>
          <p:cNvSpPr/>
          <p:nvPr/>
        </p:nvSpPr>
        <p:spPr>
          <a:xfrm>
            <a:off x="2172249" y="3476625"/>
            <a:ext cx="1658784" cy="285750"/>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12" name="Οβάλ 11"/>
          <p:cNvSpPr/>
          <p:nvPr/>
        </p:nvSpPr>
        <p:spPr>
          <a:xfrm>
            <a:off x="9033251" y="1168961"/>
            <a:ext cx="331085" cy="3310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2</a:t>
            </a:r>
            <a:endParaRPr lang="en-US" b="1" dirty="0">
              <a:solidFill>
                <a:schemeClr val="bg1"/>
              </a:solidFill>
            </a:endParaRPr>
          </a:p>
        </p:txBody>
      </p:sp>
      <p:sp>
        <p:nvSpPr>
          <p:cNvPr id="13" name="Οβάλ 12"/>
          <p:cNvSpPr/>
          <p:nvPr/>
        </p:nvSpPr>
        <p:spPr>
          <a:xfrm>
            <a:off x="8835821" y="2534678"/>
            <a:ext cx="331084" cy="33108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3</a:t>
            </a:r>
            <a:endParaRPr lang="en-US" b="1" dirty="0">
              <a:solidFill>
                <a:schemeClr val="bg1"/>
              </a:solidFill>
            </a:endParaRPr>
          </a:p>
        </p:txBody>
      </p:sp>
      <p:sp>
        <p:nvSpPr>
          <p:cNvPr id="16" name="Οβάλ 15"/>
          <p:cNvSpPr/>
          <p:nvPr/>
        </p:nvSpPr>
        <p:spPr>
          <a:xfrm>
            <a:off x="4638699" y="4479629"/>
            <a:ext cx="358974" cy="3589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4</a:t>
            </a:r>
            <a:endParaRPr lang="en-US" b="1" dirty="0">
              <a:solidFill>
                <a:schemeClr val="bg1"/>
              </a:solidFill>
            </a:endParaRPr>
          </a:p>
        </p:txBody>
      </p:sp>
      <p:sp>
        <p:nvSpPr>
          <p:cNvPr id="17" name="Ορθογώνιο: Στρογγύλεμα γωνιών 14">
            <a:extLst>
              <a:ext uri="{FF2B5EF4-FFF2-40B4-BE49-F238E27FC236}">
                <a16:creationId xmlns:a16="http://schemas.microsoft.com/office/drawing/2014/main" id="{C177B1E5-51C6-A5A9-860B-BE42D8B3A681}"/>
              </a:ext>
            </a:extLst>
          </p:cNvPr>
          <p:cNvSpPr/>
          <p:nvPr/>
        </p:nvSpPr>
        <p:spPr>
          <a:xfrm>
            <a:off x="7769889" y="2610894"/>
            <a:ext cx="854831" cy="204501"/>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18" name="Ορθογώνιο: Στρογγύλεμα γωνιών 14">
            <a:extLst>
              <a:ext uri="{FF2B5EF4-FFF2-40B4-BE49-F238E27FC236}">
                <a16:creationId xmlns:a16="http://schemas.microsoft.com/office/drawing/2014/main" id="{C177B1E5-51C6-A5A9-860B-BE42D8B3A681}"/>
              </a:ext>
            </a:extLst>
          </p:cNvPr>
          <p:cNvSpPr/>
          <p:nvPr/>
        </p:nvSpPr>
        <p:spPr>
          <a:xfrm>
            <a:off x="7884954" y="1255535"/>
            <a:ext cx="980288" cy="174913"/>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21" name="Ορθογώνιο: Στρογγύλεμα γωνιών 14">
            <a:extLst>
              <a:ext uri="{FF2B5EF4-FFF2-40B4-BE49-F238E27FC236}">
                <a16:creationId xmlns:a16="http://schemas.microsoft.com/office/drawing/2014/main" id="{C177B1E5-51C6-A5A9-860B-BE42D8B3A681}"/>
              </a:ext>
            </a:extLst>
          </p:cNvPr>
          <p:cNvSpPr/>
          <p:nvPr/>
        </p:nvSpPr>
        <p:spPr>
          <a:xfrm>
            <a:off x="450854" y="4644428"/>
            <a:ext cx="4084932" cy="126748"/>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2" name="1 - Τίτλος">
            <a:extLst>
              <a:ext uri="{FF2B5EF4-FFF2-40B4-BE49-F238E27FC236}">
                <a16:creationId xmlns:a16="http://schemas.microsoft.com/office/drawing/2014/main" id="{EA93C8F0-9B7D-C06F-BDD8-F19F7A64E9B6}"/>
              </a:ext>
            </a:extLst>
          </p:cNvPr>
          <p:cNvSpPr>
            <a:spLocks noGrp="1"/>
          </p:cNvSpPr>
          <p:nvPr>
            <p:ph type="title"/>
          </p:nvPr>
        </p:nvSpPr>
        <p:spPr>
          <a:xfrm>
            <a:off x="174567" y="235229"/>
            <a:ext cx="11013077" cy="530770"/>
          </a:xfrm>
        </p:spPr>
        <p:txBody>
          <a:bodyPr>
            <a:noAutofit/>
          </a:bodyPr>
          <a:lstStyle/>
          <a:p>
            <a:pPr algn="ctr"/>
            <a:r>
              <a:rPr lang="el-GR" sz="2400" b="1" dirty="0">
                <a:solidFill>
                  <a:srgbClr val="144E8C"/>
                </a:solidFill>
              </a:rPr>
              <a:t>Δημιουργία Προέγκρισης Δημοπράτησης – Β. Στοιχεία διακήρυξης</a:t>
            </a:r>
          </a:p>
        </p:txBody>
      </p:sp>
      <p:sp>
        <p:nvSpPr>
          <p:cNvPr id="7" name="TextBox 6">
            <a:extLst>
              <a:ext uri="{FF2B5EF4-FFF2-40B4-BE49-F238E27FC236}">
                <a16:creationId xmlns:a16="http://schemas.microsoft.com/office/drawing/2014/main" id="{67237F98-1D57-4359-E88F-69E57D9749C2}"/>
              </a:ext>
            </a:extLst>
          </p:cNvPr>
          <p:cNvSpPr txBox="1"/>
          <p:nvPr/>
        </p:nvSpPr>
        <p:spPr>
          <a:xfrm>
            <a:off x="97709" y="701841"/>
            <a:ext cx="7125278" cy="584775"/>
          </a:xfrm>
          <a:prstGeom prst="rect">
            <a:avLst/>
          </a:prstGeom>
          <a:noFill/>
          <a:ln w="25400">
            <a:solidFill>
              <a:srgbClr val="FF0000"/>
            </a:solidFill>
          </a:ln>
        </p:spPr>
        <p:txBody>
          <a:bodyPr wrap="square" rtlCol="0">
            <a:spAutoFit/>
          </a:bodyPr>
          <a:lstStyle/>
          <a:p>
            <a:pPr algn="just"/>
            <a:r>
              <a:rPr lang="el-GR" sz="1600" b="1" dirty="0">
                <a:solidFill>
                  <a:schemeClr val="accent5">
                    <a:lumMod val="50000"/>
                  </a:schemeClr>
                </a:solidFill>
              </a:rPr>
              <a:t>Επιλέγουμε με το φακό (1) την Αναθέτουσα Αρχή, το Θεσμικό Πλαίσιο υλοποίησης (2), τη Διαδικασία Ανάθεσης (3) και το Κριτήριο Ανάθεσης (4).</a:t>
            </a:r>
          </a:p>
        </p:txBody>
      </p:sp>
      <p:sp>
        <p:nvSpPr>
          <p:cNvPr id="8" name="Ορθογώνιο: Στρογγύλεμα γωνιών 14">
            <a:extLst>
              <a:ext uri="{FF2B5EF4-FFF2-40B4-BE49-F238E27FC236}">
                <a16:creationId xmlns:a16="http://schemas.microsoft.com/office/drawing/2014/main" id="{E38CCEED-E5C9-9DEA-6688-C6881E741628}"/>
              </a:ext>
            </a:extLst>
          </p:cNvPr>
          <p:cNvSpPr/>
          <p:nvPr/>
        </p:nvSpPr>
        <p:spPr>
          <a:xfrm>
            <a:off x="2319823" y="1723302"/>
            <a:ext cx="1048066" cy="285750"/>
          </a:xfrm>
          <a:prstGeom prst="round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ln>
                <a:solidFill>
                  <a:srgbClr val="FF0000"/>
                </a:solidFill>
              </a:ln>
            </a:endParaRPr>
          </a:p>
        </p:txBody>
      </p:sp>
      <p:sp>
        <p:nvSpPr>
          <p:cNvPr id="9" name="Οβάλ 8">
            <a:extLst>
              <a:ext uri="{FF2B5EF4-FFF2-40B4-BE49-F238E27FC236}">
                <a16:creationId xmlns:a16="http://schemas.microsoft.com/office/drawing/2014/main" id="{D5C2BCF9-7F4A-179E-C013-D10D78EF8A9F}"/>
              </a:ext>
            </a:extLst>
          </p:cNvPr>
          <p:cNvSpPr/>
          <p:nvPr/>
        </p:nvSpPr>
        <p:spPr>
          <a:xfrm>
            <a:off x="3984596" y="1728401"/>
            <a:ext cx="331085" cy="3310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23" name="TextBox 22">
            <a:extLst>
              <a:ext uri="{FF2B5EF4-FFF2-40B4-BE49-F238E27FC236}">
                <a16:creationId xmlns:a16="http://schemas.microsoft.com/office/drawing/2014/main" id="{1F5275B9-1E0D-593B-026D-F4E7C9F96B54}"/>
              </a:ext>
            </a:extLst>
          </p:cNvPr>
          <p:cNvSpPr txBox="1"/>
          <p:nvPr/>
        </p:nvSpPr>
        <p:spPr>
          <a:xfrm>
            <a:off x="974366" y="5397173"/>
            <a:ext cx="5150944" cy="830997"/>
          </a:xfrm>
          <a:prstGeom prst="rect">
            <a:avLst/>
          </a:prstGeom>
          <a:noFill/>
          <a:ln w="25400">
            <a:solidFill>
              <a:srgbClr val="FF0000"/>
            </a:solidFill>
          </a:ln>
        </p:spPr>
        <p:txBody>
          <a:bodyPr wrap="square" rtlCol="0">
            <a:spAutoFit/>
          </a:bodyPr>
          <a:lstStyle/>
          <a:p>
            <a:r>
              <a:rPr lang="el-GR" sz="1600" b="1" dirty="0">
                <a:solidFill>
                  <a:schemeClr val="accent5">
                    <a:lumMod val="50000"/>
                  </a:schemeClr>
                </a:solidFill>
              </a:rPr>
              <a:t>Σε περίπτωση διαγωνισμού κατά τμήματα επιλέγουμε το (5) και με τον </a:t>
            </a:r>
            <a:r>
              <a:rPr lang="el-GR" sz="1600" b="1" dirty="0" err="1">
                <a:solidFill>
                  <a:schemeClr val="accent5">
                    <a:lumMod val="50000"/>
                  </a:schemeClr>
                </a:solidFill>
              </a:rPr>
              <a:t>υπερύνδεσμο</a:t>
            </a:r>
            <a:r>
              <a:rPr lang="el-GR" sz="1600" b="1" dirty="0">
                <a:solidFill>
                  <a:schemeClr val="accent5">
                    <a:lumMod val="50000"/>
                  </a:schemeClr>
                </a:solidFill>
              </a:rPr>
              <a:t>      βλέπουμε οδηγίες της Ε.Υ.Θ.Υ.Π.Σ. για τέτοιου είδους διαγωνισμούς.</a:t>
            </a:r>
          </a:p>
        </p:txBody>
      </p:sp>
      <p:pic>
        <p:nvPicPr>
          <p:cNvPr id="25" name="Εικόνα 24">
            <a:extLst>
              <a:ext uri="{FF2B5EF4-FFF2-40B4-BE49-F238E27FC236}">
                <a16:creationId xmlns:a16="http://schemas.microsoft.com/office/drawing/2014/main" id="{F4520422-14E8-59FD-E4C7-C72093CEC9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7452" y="5739019"/>
            <a:ext cx="182896" cy="160034"/>
          </a:xfrm>
          <a:prstGeom prst="rect">
            <a:avLst/>
          </a:prstGeom>
        </p:spPr>
      </p:pic>
      <p:sp>
        <p:nvSpPr>
          <p:cNvPr id="26" name="Οβάλ 25">
            <a:extLst>
              <a:ext uri="{FF2B5EF4-FFF2-40B4-BE49-F238E27FC236}">
                <a16:creationId xmlns:a16="http://schemas.microsoft.com/office/drawing/2014/main" id="{E74D77F9-0649-036C-0B51-096FC2CB8D9D}"/>
              </a:ext>
            </a:extLst>
          </p:cNvPr>
          <p:cNvSpPr/>
          <p:nvPr/>
        </p:nvSpPr>
        <p:spPr>
          <a:xfrm>
            <a:off x="1771196" y="3403401"/>
            <a:ext cx="358974" cy="3589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5</a:t>
            </a:r>
            <a:endParaRPr lang="en-US" b="1" dirty="0">
              <a:solidFill>
                <a:schemeClr val="bg1"/>
              </a:solidFill>
            </a:endParaRPr>
          </a:p>
        </p:txBody>
      </p:sp>
      <p:cxnSp>
        <p:nvCxnSpPr>
          <p:cNvPr id="27" name="Ευθύγραμμο βέλος σύνδεσης 26">
            <a:extLst>
              <a:ext uri="{FF2B5EF4-FFF2-40B4-BE49-F238E27FC236}">
                <a16:creationId xmlns:a16="http://schemas.microsoft.com/office/drawing/2014/main" id="{5DB67352-60AB-C332-A1D6-3FEE05148EFE}"/>
              </a:ext>
            </a:extLst>
          </p:cNvPr>
          <p:cNvCxnSpPr>
            <a:cxnSpLocks/>
          </p:cNvCxnSpPr>
          <p:nvPr/>
        </p:nvCxnSpPr>
        <p:spPr>
          <a:xfrm flipH="1">
            <a:off x="3367889" y="1866177"/>
            <a:ext cx="56159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01340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70951</TotalTime>
  <Words>1951</Words>
  <Application>Microsoft Office PowerPoint</Application>
  <PresentationFormat>Ευρεία οθόνη</PresentationFormat>
  <Paragraphs>128</Paragraphs>
  <Slides>23</Slides>
  <Notes>6</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3</vt:i4>
      </vt:variant>
      <vt:variant>
        <vt:lpstr>Τίτλοι διαφανειών</vt:lpstr>
      </vt:variant>
      <vt:variant>
        <vt:i4>23</vt:i4>
      </vt:variant>
    </vt:vector>
  </HeadingPairs>
  <TitlesOfParts>
    <vt:vector size="29" baseType="lpstr">
      <vt:lpstr>Arial</vt:lpstr>
      <vt:lpstr>Calibri</vt:lpstr>
      <vt:lpstr>Trebuchet MS</vt:lpstr>
      <vt:lpstr>Θέμα του Office</vt:lpstr>
      <vt:lpstr>Προσαρμοσμένη σχεδίαση</vt:lpstr>
      <vt:lpstr>1_Προσαρμοσμένη σχεδίαση</vt:lpstr>
      <vt:lpstr>Ενημέρωση – Εκπαίδευση Δικαιούχων  στο πλαίσιο υλοποίησης του   Περιφερειακού Προγράμματος  «Ανατολική Μακεδονία, Θράκη» 2021-2027 </vt:lpstr>
      <vt:lpstr>Διαδικασία υποβολής αιτήματος προέγκρισης δημοπράτησης μέσω ΟΠΣ ΕΣΠΑ 2021-2027</vt:lpstr>
      <vt:lpstr>Παρουσίαση του PowerPoint</vt:lpstr>
      <vt:lpstr>Παρουσίαση του PowerPoint</vt:lpstr>
      <vt:lpstr>Παρουσίαση του PowerPoint</vt:lpstr>
      <vt:lpstr>Παρουσίαση του PowerPoint</vt:lpstr>
      <vt:lpstr>Δημιουργία Προέγκρισης Δημοπράτησης – Α. Βασικά στοιχεία</vt:lpstr>
      <vt:lpstr>Δημιουργία Προέγκρισης Δημοπράτησης</vt:lpstr>
      <vt:lpstr>Δημιουργία Προέγκρισης Δημοπράτησης – Β. Στοιχεία διακήρυξης</vt:lpstr>
      <vt:lpstr>Δημιουργία Προέγκρισης Δημοπράτησης – Β. Στοιχεία διακήρυξης</vt:lpstr>
      <vt:lpstr>Παρουσίαση του PowerPoint</vt:lpstr>
      <vt:lpstr>Παρουσίαση του PowerPoint</vt:lpstr>
      <vt:lpstr>Παρουσίαση του PowerPoint</vt:lpstr>
      <vt:lpstr>Σημαντικά Ερωτήματα Λίστας Ελέγχου Διακήρυξης </vt:lpstr>
      <vt:lpstr>Φάκελος Δημόσιας Σύμβασης</vt:lpstr>
      <vt:lpstr>Συγκρότηση και τήρηση φακέλου δημόσιας σύμβασης (άρθρο 45)</vt:lpstr>
      <vt:lpstr>Παρουσίαση του PowerPoint</vt:lpstr>
      <vt:lpstr>Άρθρο 24 Συγκρούσεις συμφερόντων (άρθρο 24 της Οδηγίας 2014/24/ΕΕ)</vt:lpstr>
      <vt:lpstr>Κανόνες δημοσιότητας και διαφάνειας</vt:lpstr>
      <vt:lpstr>Παρουσίαση του PowerPoint</vt:lpstr>
      <vt:lpstr>Παρουσίαση του PowerPoint</vt:lpstr>
      <vt:lpstr>Ενημέρωση για την επεξεργασία προσωπικών δεδομένων</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 Vasilopoulos</dc:creator>
  <cp:lastModifiedBy>ΚΟΥΤΣΟΓΙΑΝΝΗΣ ΣΠΥΡΟΣ</cp:lastModifiedBy>
  <cp:revision>508</cp:revision>
  <cp:lastPrinted>2022-11-24T12:35:02Z</cp:lastPrinted>
  <dcterms:created xsi:type="dcterms:W3CDTF">2022-06-03T15:25:51Z</dcterms:created>
  <dcterms:modified xsi:type="dcterms:W3CDTF">2026-03-19T08:49:10Z</dcterms:modified>
</cp:coreProperties>
</file>