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sldIdLst>
    <p:sldId id="1401" r:id="rId4"/>
    <p:sldId id="1445" r:id="rId5"/>
    <p:sldId id="1447" r:id="rId6"/>
    <p:sldId id="1448" r:id="rId7"/>
    <p:sldId id="1439" r:id="rId8"/>
    <p:sldId id="1449" r:id="rId9"/>
    <p:sldId id="1441" r:id="rId10"/>
    <p:sldId id="1452" r:id="rId11"/>
    <p:sldId id="1451" r:id="rId12"/>
    <p:sldId id="1450" r:id="rId13"/>
    <p:sldId id="1453" r:id="rId14"/>
    <p:sldId id="1454" r:id="rId15"/>
    <p:sldId id="1455" r:id="rId16"/>
    <p:sldId id="1456" r:id="rId17"/>
    <p:sldId id="1457" r:id="rId18"/>
    <p:sldId id="1458" r:id="rId19"/>
    <p:sldId id="1459" r:id="rId20"/>
    <p:sldId id="1460" r:id="rId21"/>
    <p:sldId id="1461" r:id="rId22"/>
    <p:sldId id="1462" r:id="rId23"/>
    <p:sldId id="1463" r:id="rId24"/>
    <p:sldId id="1464" r:id="rId25"/>
    <p:sldId id="1466" r:id="rId26"/>
    <p:sldId id="1465" r:id="rId27"/>
    <p:sldId id="1438" r:id="rId28"/>
    <p:sldId id="1467" r:id="rId29"/>
    <p:sldId id="1468" r:id="rId30"/>
    <p:sldId id="1469" r:id="rId31"/>
    <p:sldId id="1440" r:id="rId32"/>
    <p:sldId id="1470" r:id="rId33"/>
    <p:sldId id="1471" r:id="rId34"/>
    <p:sldId id="1446" r:id="rId35"/>
    <p:sldId id="1312" r:id="rId36"/>
  </p:sldIdLst>
  <p:sldSz cx="12192000" cy="6858000"/>
  <p:notesSz cx="9942513" cy="676116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F8C"/>
    <a:srgbClr val="19BEDE"/>
    <a:srgbClr val="97CA3F"/>
    <a:srgbClr val="00CC99"/>
    <a:srgbClr val="F1A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D0C6C0E5-DD5B-BA78-40FF-F7582005C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EF3DD6A-C41C-BF98-3C60-D70477042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1395008"/>
            <a:ext cx="9357360" cy="146367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E1F1562-A7AD-1FD8-C13E-7FFFD730A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3036773"/>
            <a:ext cx="6928658" cy="80370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19BED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EF9C73-72CF-FBDA-2FD3-B2372849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887C82-0744-840D-E8FC-98DB4A29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AB3BAB-2282-65B1-B77C-BBF5A897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0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DC8F0F-BA7E-7CB9-3A54-6BEA4797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0B75243-BBCD-43CE-822F-C6F698352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B4CB97-2DE6-EC80-87E7-BD3E198C2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33E93E-16E7-C099-DED5-97837B9E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F45B22E-AFD4-EB40-0F5A-7DDF7541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B6FC40F-9A36-69D8-5960-73B06ADC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32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55BD0E-ACB0-F32F-2E40-61B53F91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9647C48-58F9-1D41-3599-64F8768DB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EB6C4A-BE76-9C2C-CF1D-3B213480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02D70D-9B4B-0C37-CBA9-2DE87802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02EDDF-5764-A8EC-CADA-CCA704B9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2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77DC1C3-C346-6B0A-080D-73E65C565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BF89DD-2E67-7AAC-5247-4A9E9D00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C0E958-0C65-C4CA-3376-45E28275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4282EE-F41D-7F6B-2076-C658F59B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4A46E9-1CC2-A7D2-B18C-69D2B3FB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19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87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D0C6C0E5-DD5B-BA78-40FF-F7582005C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EF3DD6A-C41C-BF98-3C60-D70477042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1395008"/>
            <a:ext cx="9357360" cy="146367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E1F1562-A7AD-1FD8-C13E-7FFFD730A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3036773"/>
            <a:ext cx="6928658" cy="80370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19BED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EF9C73-72CF-FBDA-2FD3-B2372849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887C82-0744-840D-E8FC-98DB4A29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AB3BAB-2282-65B1-B77C-BBF5A897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78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49384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E5B180-03A5-54B2-FF10-D88D62CB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8BD2AB-2786-DEEA-66E7-D27B1A80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7A3B8E-6754-BC80-511E-63AA5605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22244D-72CD-2979-F484-80148645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DE94E2-BE2B-0F7F-9628-25ECE7C8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81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C31601-5B7E-E389-2AE1-ABDA92D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6131FF-6BD8-B2C6-28DD-930B5881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26B1E2-C7FB-27B2-717D-5D4208E3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663768-C5D9-E0C5-8700-0D441B62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57E914-FAC1-1C33-3BE9-CA363AF2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83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ED5962-0662-A4B9-DA37-982F3BC1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EBBE3A-CF74-1428-8034-9927074D2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6B8698B-2578-4AE5-A22A-F33DC80AA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2523CD-C411-DF42-96BE-5013E842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00A34AE-467F-C56F-F5D0-88345088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02BEBD-379D-CE1B-D170-5AB319AD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96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D81447-91D5-E3FA-4665-322C6E37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BB54E7-9723-FC84-5E40-FD9C5B5EA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C01F0D-5FB6-E559-65AD-E935293C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A9E3192-004C-C164-D50A-320CAC785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B456367-AB5B-6B8B-AE42-39EAD7C3D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0E4C15F-4F64-8D60-AEC3-0EE18BA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BDE0303-FC11-56B8-3B92-8680921B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3985EC7-CF44-F42B-603E-2ED0A469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3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12C978-79DA-B2DF-BA1E-F79B7076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FC4F3B5-BCDD-E310-F14E-9B644255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0D03EE5-8F19-1B71-D626-2B7DE5A4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E86306C-C37E-5F48-0ECB-7BD8E9D2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02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323DC95-1F9B-1304-D7CB-2DFB6981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FEEAAAA-C5B4-8079-5026-3F96E46F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438664D-825B-70E2-B424-B0E48334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54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2D9265-3AED-E571-B24E-474E4433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6D340B-9A85-D1A4-B2A3-B979FECF7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6F1AF9A-BCBF-4FEE-E23D-9E8716917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209292-DA13-E712-0F08-993783B9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CA5D16D-8992-6C3A-7D88-AB6205BC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FBF6E2-149E-8E53-CE23-E07A765A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860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2396CA78-E66D-AA14-B2F5-C8BA18BBFB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51C3A3A-2600-909B-C7FA-BAFEDE7B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C4AA6C-A549-9668-BC95-EFB99184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52320E-A551-2E40-8D7A-9CCB3B42C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5BD96A-21E8-290D-D80B-E4C72C952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3E2E86-9DD1-AA85-BEF6-A05BBC05D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D4F8C"/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D71919C-7B8B-91A4-B0A8-D0AF9F0448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4771" y="6198569"/>
            <a:ext cx="3208713" cy="6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87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408" y="319177"/>
            <a:ext cx="2820837" cy="1414732"/>
          </a:xfrm>
          <a:prstGeom prst="rect">
            <a:avLst/>
          </a:prstGeom>
          <a:solidFill>
            <a:srgbClr val="0D4F8C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A2F15A-455E-E61D-541D-C3483ADD1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0901"/>
            <a:ext cx="12192000" cy="1463675"/>
          </a:xfrm>
        </p:spPr>
        <p:txBody>
          <a:bodyPr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l-GR" sz="2800" dirty="0"/>
              <a:t>Ειδικά Θέματα Υλοποίησης Δράσεων ΕΚΤ+</a:t>
            </a:r>
            <a:br>
              <a:rPr lang="el-GR" sz="2800" dirty="0"/>
            </a:br>
            <a:r>
              <a:rPr lang="el-GR" sz="2800" dirty="0"/>
              <a:t>Παρουσίαση Τεχνικού Παραρτήματος Υλοποίησης με ίδια μέσα</a:t>
            </a:r>
            <a:br>
              <a:rPr lang="el-GR" sz="2800" dirty="0"/>
            </a:br>
            <a:r>
              <a:rPr lang="el-GR" sz="2800" dirty="0"/>
              <a:t>Δελτία Επίτευξης Δεικτών</a:t>
            </a:r>
            <a:endParaRPr lang="el-GR" sz="2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F4C35F4-0304-55DE-B493-0D5FA8737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22" y="2774599"/>
            <a:ext cx="4412998" cy="803707"/>
          </a:xfrm>
        </p:spPr>
        <p:txBody>
          <a:bodyPr>
            <a:normAutofit/>
          </a:bodyPr>
          <a:lstStyle/>
          <a:p>
            <a:endParaRPr lang="el-GR" b="1" dirty="0">
              <a:solidFill>
                <a:srgbClr val="00BFE0"/>
              </a:solidFill>
            </a:endParaRPr>
          </a:p>
          <a:p>
            <a:r>
              <a:rPr lang="el-GR" b="1" dirty="0">
                <a:solidFill>
                  <a:srgbClr val="00BFE0"/>
                </a:solidFill>
              </a:rPr>
              <a:t>Κομοτηνή, 23/03/2026</a:t>
            </a:r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36796C4E-3A2D-4EC5-CE99-A5D7E00A7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205" y="5529357"/>
            <a:ext cx="409179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2000" b="1" dirty="0" err="1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Ζουμπουλίδου</a:t>
            </a:r>
            <a:r>
              <a:rPr lang="el-GR" altLang="el-GR" sz="2000" b="1" dirty="0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Έλλη</a:t>
            </a:r>
            <a:endParaRPr lang="en-US" altLang="el-GR" sz="2000" b="1" dirty="0">
              <a:solidFill>
                <a:srgbClr val="144E8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600" dirty="0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Μονάδα Β1 – Παρακολούθηση Πράξεων ΕΚΤ+ Ειδικής Υπηρεσίας Διαχείρισης</a:t>
            </a:r>
            <a:r>
              <a:rPr lang="en-US" altLang="el-GR" sz="1600" dirty="0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l-GR" sz="1600" dirty="0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Προγράμματος </a:t>
            </a:r>
            <a:endParaRPr lang="en-US" altLang="el-GR" sz="1600" dirty="0">
              <a:solidFill>
                <a:srgbClr val="144E8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600" dirty="0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«Ανατολική Μακεδονία, Θράκη»</a:t>
            </a:r>
          </a:p>
        </p:txBody>
      </p:sp>
      <p:pic>
        <p:nvPicPr>
          <p:cNvPr id="6" name="Εικόνα 5" descr="Εικόνα που περιέχει κείμενο, γραμματοσειρά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4C601897-827B-F776-18F9-3AD47DCDD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5857489"/>
            <a:ext cx="3794271" cy="6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5B16C-B2C8-7E55-B570-C56D1E2DE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6B6EAA-AB14-8643-BD14-0EEB7634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0C3362-DCF1-8EF1-8F21-9308A842F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8"/>
            <a:ext cx="10515600" cy="50778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400" b="1" u="sng" dirty="0"/>
              <a:t>Φύλλο 4. ΠΑΡΑΔΟΤΕΑ</a:t>
            </a:r>
            <a:endParaRPr lang="el-GR" sz="2400" dirty="0"/>
          </a:p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endParaRPr lang="el-GR" sz="2400" dirty="0"/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0206DE5-6ECD-0821-1F04-3912B28F3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" t="29347" r="16865" b="6916"/>
          <a:stretch>
            <a:fillRect/>
          </a:stretch>
        </p:blipFill>
        <p:spPr bwMode="auto">
          <a:xfrm>
            <a:off x="1057285" y="1840230"/>
            <a:ext cx="10077429" cy="447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516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3A263-2129-8B04-6374-AEE3D0673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19AF03-82AC-B2DB-F044-70F41CDE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915"/>
          </a:xfrm>
        </p:spPr>
        <p:txBody>
          <a:bodyPr anchor="ctr">
            <a:normAutofit/>
          </a:bodyPr>
          <a:lstStyle/>
          <a:p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0990A0-EDD4-827D-C6AC-24DFA0B48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7760"/>
            <a:ext cx="3642360" cy="5049203"/>
          </a:xfrm>
        </p:spPr>
        <p:txBody>
          <a:bodyPr>
            <a:normAutofit/>
          </a:bodyPr>
          <a:lstStyle/>
          <a:p>
            <a:pPr marL="0" indent="0">
              <a:buClr>
                <a:srgbClr val="7FC34C"/>
              </a:buClr>
              <a:buNone/>
            </a:pPr>
            <a:r>
              <a:rPr lang="el-GR" sz="2400" b="1" u="sng" dirty="0"/>
              <a:t>Φύλλο 5. Συνολικός Αναλυτικός ΠΥ ΥΠ</a:t>
            </a:r>
          </a:p>
          <a:p>
            <a:pPr marL="0" indent="0">
              <a:buClr>
                <a:srgbClr val="7FC34C"/>
              </a:buClr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ΤΜΗΜΑ Α.1</a:t>
            </a:r>
          </a:p>
          <a:p>
            <a:pPr marL="0" indent="0">
              <a:buNone/>
            </a:pPr>
            <a:r>
              <a:rPr lang="el-GR" dirty="0"/>
              <a:t>ανάλυση προϋπολογισμού ανά κατηγορία ΑΜΕΣΗΣ δαπάνης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E10517A-6EAD-85D6-F012-A8D4CF214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" t="26596" r="64064" b="7069"/>
          <a:stretch>
            <a:fillRect/>
          </a:stretch>
        </p:blipFill>
        <p:spPr bwMode="auto">
          <a:xfrm>
            <a:off x="5173058" y="1127760"/>
            <a:ext cx="5116251" cy="5635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710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2D865-493B-2EC7-BF61-0595BCDEC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18C29E-07B6-7237-97FC-40A912E8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915"/>
          </a:xfrm>
        </p:spPr>
        <p:txBody>
          <a:bodyPr anchor="ctr">
            <a:normAutofit/>
          </a:bodyPr>
          <a:lstStyle/>
          <a:p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D990D1-22D8-264E-3352-8D0BFEBF6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7760"/>
            <a:ext cx="3642360" cy="5049203"/>
          </a:xfrm>
        </p:spPr>
        <p:txBody>
          <a:bodyPr>
            <a:normAutofit/>
          </a:bodyPr>
          <a:lstStyle/>
          <a:p>
            <a:pPr marL="0" indent="0">
              <a:buClr>
                <a:srgbClr val="7FC34C"/>
              </a:buClr>
              <a:buNone/>
            </a:pPr>
            <a:r>
              <a:rPr lang="el-GR" sz="2400" b="1" u="sng" dirty="0"/>
              <a:t>Φύλλο 5. Συνολικός Αναλυτικός ΠΥ ΥΠ</a:t>
            </a:r>
          </a:p>
          <a:p>
            <a:pPr marL="0" indent="0">
              <a:buClr>
                <a:srgbClr val="7FC34C"/>
              </a:buClr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ΤΜΗΜΑ Α.1</a:t>
            </a:r>
          </a:p>
          <a:p>
            <a:pPr marL="0" indent="0">
              <a:buNone/>
            </a:pPr>
            <a:r>
              <a:rPr lang="el-GR" dirty="0"/>
              <a:t>ανάλυση προϋπολογισμού ανά κατηγορία ΑΜΕΣΗΣ δαπάνης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6B58FB1-6055-767C-D8A6-D00BF47C3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3" t="27970" r="55121" b="6918"/>
          <a:stretch>
            <a:fillRect/>
          </a:stretch>
        </p:blipFill>
        <p:spPr bwMode="auto">
          <a:xfrm>
            <a:off x="4480559" y="955040"/>
            <a:ext cx="6224385" cy="5605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645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0520D-D874-D69D-FDA4-02524AD29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C9C88E-6DBC-4BFA-1947-89B9844B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915"/>
          </a:xfrm>
        </p:spPr>
        <p:txBody>
          <a:bodyPr anchor="ctr">
            <a:normAutofit/>
          </a:bodyPr>
          <a:lstStyle/>
          <a:p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E6AEBC-BF2E-4052-B498-B6D14F741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7760"/>
            <a:ext cx="3642360" cy="5049203"/>
          </a:xfrm>
        </p:spPr>
        <p:txBody>
          <a:bodyPr>
            <a:normAutofit/>
          </a:bodyPr>
          <a:lstStyle/>
          <a:p>
            <a:pPr marL="0" indent="0">
              <a:buClr>
                <a:srgbClr val="7FC34C"/>
              </a:buClr>
              <a:buNone/>
            </a:pPr>
            <a:r>
              <a:rPr lang="el-GR" sz="2400" b="1" u="sng" dirty="0"/>
              <a:t>Φύλλο 5. Συνολικός Αναλυτικός ΠΥ ΥΠ</a:t>
            </a:r>
          </a:p>
          <a:p>
            <a:pPr marL="0" indent="0">
              <a:buClr>
                <a:srgbClr val="7FC34C"/>
              </a:buClr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ΤΜΗΜΑ Α.1</a:t>
            </a:r>
          </a:p>
          <a:p>
            <a:pPr marL="0" indent="0">
              <a:buNone/>
            </a:pPr>
            <a:r>
              <a:rPr lang="el-GR" dirty="0"/>
              <a:t>ανάλυση προϋπολογισμού ανά κατηγορία ΑΜΕΣΗΣ δαπάνης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A553ABC-9098-295D-F85B-B2018CF6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3" t="27359" r="39991" b="31830"/>
          <a:stretch>
            <a:fillRect/>
          </a:stretch>
        </p:blipFill>
        <p:spPr bwMode="auto">
          <a:xfrm>
            <a:off x="4480560" y="1968269"/>
            <a:ext cx="7518819" cy="3093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678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33CD6-8750-D668-3710-53986AFB5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57EB08-A6F8-706D-AFEA-7A0C31CD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915"/>
          </a:xfrm>
        </p:spPr>
        <p:txBody>
          <a:bodyPr anchor="ctr">
            <a:normAutofit/>
          </a:bodyPr>
          <a:lstStyle/>
          <a:p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F59A4E-912E-04B9-F77A-853A55325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7760"/>
            <a:ext cx="3642360" cy="5049203"/>
          </a:xfrm>
        </p:spPr>
        <p:txBody>
          <a:bodyPr>
            <a:normAutofit/>
          </a:bodyPr>
          <a:lstStyle/>
          <a:p>
            <a:pPr marL="0" indent="0">
              <a:buClr>
                <a:srgbClr val="7FC34C"/>
              </a:buClr>
              <a:buNone/>
            </a:pPr>
            <a:r>
              <a:rPr lang="el-GR" sz="2400" b="1" u="sng" dirty="0"/>
              <a:t>Φύλλο 5. Συνολικός Αναλυτικός ΠΥ ΥΠ</a:t>
            </a:r>
          </a:p>
          <a:p>
            <a:pPr marL="0" indent="0">
              <a:buClr>
                <a:srgbClr val="7FC34C"/>
              </a:buClr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ΤΜΗΜΑ Β</a:t>
            </a:r>
          </a:p>
          <a:p>
            <a:pPr marL="0" indent="0">
              <a:buNone/>
            </a:pPr>
            <a:r>
              <a:rPr lang="el-GR" dirty="0"/>
              <a:t>ανάλυση προϋπολογισμού ανά κατηγορία δαπάνης βάσει ΑΠΛΟΠΟΙΗΜΕΝΟΥ ΚΟΣΤΟΥΣ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9479125-6CA5-264A-2CD5-5D149584B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" t="26290" r="60281" b="14253"/>
          <a:stretch>
            <a:fillRect/>
          </a:stretch>
        </p:blipFill>
        <p:spPr bwMode="auto">
          <a:xfrm>
            <a:off x="4694036" y="1127759"/>
            <a:ext cx="5944382" cy="5365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781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83E3E-F977-8CA5-5021-5A15D6481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2FD159-6B66-64DF-BAA3-0AF989BA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915"/>
          </a:xfrm>
        </p:spPr>
        <p:txBody>
          <a:bodyPr anchor="ctr">
            <a:normAutofit/>
          </a:bodyPr>
          <a:lstStyle/>
          <a:p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ED1A76-8B82-DD1A-5300-516F14315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7760"/>
            <a:ext cx="3642360" cy="5049203"/>
          </a:xfrm>
        </p:spPr>
        <p:txBody>
          <a:bodyPr>
            <a:normAutofit/>
          </a:bodyPr>
          <a:lstStyle/>
          <a:p>
            <a:pPr marL="0" indent="0">
              <a:buClr>
                <a:srgbClr val="7FC34C"/>
              </a:buClr>
              <a:buNone/>
            </a:pPr>
            <a:r>
              <a:rPr lang="el-GR" sz="2400" b="1" u="sng" dirty="0"/>
              <a:t>Φύλλο 5. Συνολικός Αναλυτικός ΠΥ ΥΠ</a:t>
            </a:r>
          </a:p>
          <a:p>
            <a:pPr marL="0" indent="0">
              <a:buClr>
                <a:srgbClr val="7FC34C"/>
              </a:buClr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ΤΜΗΜΑ Γ</a:t>
            </a:r>
          </a:p>
          <a:p>
            <a:pPr marL="0" indent="0">
              <a:buNone/>
            </a:pPr>
            <a:r>
              <a:rPr lang="el-GR" dirty="0"/>
              <a:t>Σύνοψη δαπανών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9063EF-6A5A-743F-A7DA-791954F6E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4" t="30264" r="55036" b="23118"/>
          <a:stretch>
            <a:fillRect/>
          </a:stretch>
        </p:blipFill>
        <p:spPr bwMode="auto">
          <a:xfrm>
            <a:off x="4239836" y="955040"/>
            <a:ext cx="7245646" cy="4632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25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7960C-8BCC-0D84-21D9-351B35568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3BFD6C-80F0-38BD-9F3E-69907F05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5856F1-F4DA-784B-CE76-34BAA2CE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8"/>
            <a:ext cx="10515600" cy="50778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400" b="1" u="sng" dirty="0"/>
              <a:t>Φύλλο 6. Π2-ΠΥ ανά ΠΕ</a:t>
            </a:r>
            <a:endParaRPr lang="el-GR" sz="2400" dirty="0"/>
          </a:p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endParaRPr lang="el-GR" sz="2400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6F41046-A501-1600-9964-315B044BE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7" t="28124" r="20820" b="6763"/>
          <a:stretch>
            <a:fillRect/>
          </a:stretch>
        </p:blipFill>
        <p:spPr bwMode="auto">
          <a:xfrm>
            <a:off x="1348509" y="1611976"/>
            <a:ext cx="9494982" cy="4564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513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87558-8D9E-0AF6-073F-ED8A9E7B3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D5B7A9-86C4-7361-FC67-808EABB0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A581FE-6870-2D8C-841B-B6E0F30B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8"/>
            <a:ext cx="10515600" cy="50778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400" b="1" u="sng" dirty="0"/>
              <a:t>Φύλλο 6. Π2-ΠΥ ανά ΠΕ</a:t>
            </a:r>
            <a:endParaRPr lang="el-GR" sz="2400" dirty="0"/>
          </a:p>
          <a:p>
            <a:pPr marL="0" indent="0" algn="just">
              <a:lnSpc>
                <a:spcPct val="120000"/>
              </a:lnSpc>
              <a:buClr>
                <a:srgbClr val="7FC34C"/>
              </a:buClr>
              <a:buNone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89D9EA8-B2F5-3CFB-6435-167FF133E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5" t="27664" r="20562" b="6612"/>
          <a:stretch>
            <a:fillRect/>
          </a:stretch>
        </p:blipFill>
        <p:spPr bwMode="auto">
          <a:xfrm>
            <a:off x="1315950" y="1725117"/>
            <a:ext cx="9560099" cy="4684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286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C0489-DD35-B21A-8B3A-9D7AF67E8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76A508-8933-B215-9190-0FC112F4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97C3C7-C04A-9C87-B31A-7B44CE839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8"/>
            <a:ext cx="10515600" cy="50778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400" b="1" u="sng" dirty="0"/>
              <a:t>Φύλλο 6. Π2-ΠΥ ανά ΠΕ</a:t>
            </a:r>
            <a:endParaRPr lang="el-GR" sz="2400" dirty="0"/>
          </a:p>
          <a:p>
            <a:pPr marL="0" indent="0" algn="just">
              <a:lnSpc>
                <a:spcPct val="120000"/>
              </a:lnSpc>
              <a:buClr>
                <a:srgbClr val="7FC34C"/>
              </a:buClr>
              <a:buNone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56B4F58-E1D0-F9F2-A804-12815D592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1" t="27665" r="20304" b="43600"/>
          <a:stretch>
            <a:fillRect/>
          </a:stretch>
        </p:blipFill>
        <p:spPr bwMode="auto">
          <a:xfrm>
            <a:off x="289952" y="2592648"/>
            <a:ext cx="11612095" cy="2515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128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5FE0F-3566-1105-F1F1-F52C6CB20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10F57-B4EF-9BAC-00F0-79C4DEC8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2E002B-D9BC-3537-3DBA-5F498DE2A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8"/>
            <a:ext cx="10515600" cy="50778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400" b="1" u="sng" dirty="0"/>
              <a:t>Φύλλο Α.1.1 Προσωπικό </a:t>
            </a: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20FC51B-85F6-F463-BC22-2ADEF0CBF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" t="26596" r="25376" b="7069"/>
          <a:stretch>
            <a:fillRect/>
          </a:stretch>
        </p:blipFill>
        <p:spPr bwMode="auto">
          <a:xfrm>
            <a:off x="1634406" y="1636913"/>
            <a:ext cx="8987411" cy="4572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408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34AA7-0FED-C909-A071-2E55F3ACE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A32E8F-CE7F-BC0C-5407-C35A3A1F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002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B16614-886A-58BF-9319-32EF22456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8"/>
            <a:ext cx="10515600" cy="5077835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endParaRPr lang="el-GR" sz="2400" dirty="0"/>
          </a:p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14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ΕΙΝΑΙ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el-GR" sz="12800" dirty="0"/>
              <a:t>Τυποποιημένο αρχείο </a:t>
            </a:r>
            <a:r>
              <a:rPr lang="en-US" sz="12800" dirty="0"/>
              <a:t>excel </a:t>
            </a:r>
            <a:r>
              <a:rPr lang="el-GR" sz="12800" dirty="0"/>
              <a:t>σε επεξεργάσιμη μορφή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el-GR" sz="12800" dirty="0"/>
              <a:t>Περιγράφει το φυσικό και οικονομικό αντικείμενο του </a:t>
            </a:r>
            <a:r>
              <a:rPr lang="el-GR" sz="12800" dirty="0" err="1"/>
              <a:t>Υποέργου</a:t>
            </a:r>
            <a:r>
              <a:rPr lang="el-GR" sz="12800" dirty="0"/>
              <a:t> 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el-GR" sz="12800" dirty="0"/>
              <a:t>Αντικατάσταση της Απόφασης Υλοποίησης με Ίδια Μέσα (ΑΥΙΜ) που προβλεπόταν στο ΕΣΠΑ 2014-2020</a:t>
            </a:r>
          </a:p>
        </p:txBody>
      </p:sp>
    </p:spTree>
    <p:extLst>
      <p:ext uri="{BB962C8B-B14F-4D97-AF65-F5344CB8AC3E}">
        <p14:creationId xmlns:p14="http://schemas.microsoft.com/office/powerpoint/2010/main" val="2470075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4429B-C63C-2911-77D2-B417FD7D1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E3CF7B-79E9-1003-0F69-7ACCDCFA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A417F4-7A4C-B2F0-DC34-305B86FB6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8"/>
            <a:ext cx="10515600" cy="50778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400" b="1" u="sng" dirty="0"/>
              <a:t>Φύλλο Α.1.1 Προσωπικό </a:t>
            </a: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632E884E-5C4D-71CC-53A5-978091124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6" t="28430" r="53231" b="61941"/>
          <a:stretch>
            <a:fillRect/>
          </a:stretch>
        </p:blipFill>
        <p:spPr bwMode="auto">
          <a:xfrm>
            <a:off x="838199" y="1785924"/>
            <a:ext cx="4821199" cy="618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3C32346-CF9E-252E-BB7D-D81737FDD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0" t="33168" r="10761" b="47879"/>
          <a:stretch>
            <a:fillRect/>
          </a:stretch>
        </p:blipFill>
        <p:spPr bwMode="auto">
          <a:xfrm>
            <a:off x="341295" y="3429000"/>
            <a:ext cx="11509409" cy="1401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B63E99D-F965-9B5D-C630-C22F3620A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2" t="27054" r="67761" b="70195"/>
          <a:stretch>
            <a:fillRect/>
          </a:stretch>
        </p:blipFill>
        <p:spPr bwMode="auto">
          <a:xfrm>
            <a:off x="838198" y="2543076"/>
            <a:ext cx="10690875" cy="548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856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2F529-8E0A-6D26-1850-4EA8559B3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6C161A-C972-12A5-C5DE-94A58B04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B1D9C3-1F9E-B77E-37B4-E7ED7D25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8"/>
            <a:ext cx="10515600" cy="50778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400" b="1" u="sng" dirty="0"/>
              <a:t>Φύλλο Α.1.1 Προσωπικό </a:t>
            </a: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FD37D8A-6F7A-B35E-CA7B-34E6819E5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0" t="33168" r="10761" b="47879"/>
          <a:stretch>
            <a:fillRect/>
          </a:stretch>
        </p:blipFill>
        <p:spPr bwMode="auto">
          <a:xfrm>
            <a:off x="294537" y="2927768"/>
            <a:ext cx="11602926" cy="1413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04F51DE-5AAD-9605-6EFB-0E50679FB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" t="54108" r="71974" b="43600"/>
          <a:stretch>
            <a:fillRect/>
          </a:stretch>
        </p:blipFill>
        <p:spPr bwMode="auto">
          <a:xfrm>
            <a:off x="838200" y="1926893"/>
            <a:ext cx="8996600" cy="446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6036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2C517-F05B-54BE-20C3-5D61BD031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2972FA-BE53-AEB6-2F81-8B761BBF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5C5935-4BA6-2161-533C-CC9AFBFF8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8"/>
            <a:ext cx="10515600" cy="50778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400" b="1" u="sng" dirty="0"/>
              <a:t>Φύλλο Α.1.1 Προσωπικό </a:t>
            </a: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ACDA34D-0DD4-178B-F497-F9A1BFC40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" t="80087" r="71974" b="17163"/>
          <a:stretch>
            <a:fillRect/>
          </a:stretch>
        </p:blipFill>
        <p:spPr bwMode="auto">
          <a:xfrm>
            <a:off x="838200" y="2080260"/>
            <a:ext cx="9929424" cy="591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D8BBBCD-77DF-D4B7-636C-C5CA97E02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4" t="46619" r="13082" b="23271"/>
          <a:stretch>
            <a:fillRect/>
          </a:stretch>
        </p:blipFill>
        <p:spPr bwMode="auto">
          <a:xfrm>
            <a:off x="473226" y="2964757"/>
            <a:ext cx="11245547" cy="2244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004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76604-351E-8619-CCCE-FCC2A1BFC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C01617-E525-9EA5-1A8D-1B27A703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287E70-2B38-9052-C1B5-890C47B7A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8"/>
            <a:ext cx="10515600" cy="50778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400" b="1" u="sng" dirty="0"/>
              <a:t>Φύλλο Α.1.1 Προσωπικό </a:t>
            </a: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7AC213-CACE-B279-7DB2-C4A0D619BFF7}"/>
              </a:ext>
            </a:extLst>
          </p:cNvPr>
          <p:cNvSpPr txBox="1"/>
          <p:nvPr/>
        </p:nvSpPr>
        <p:spPr>
          <a:xfrm>
            <a:off x="554181" y="1862257"/>
            <a:ext cx="9735127" cy="2466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Απαιτούνται Φύλλα Χρονοχρέωσης για το τακτικό προσωπικό</a:t>
            </a:r>
          </a:p>
          <a:p>
            <a:pPr marL="685800" marR="0" lvl="1" indent="-228600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Οι Συμβάσεις Μίσθωσης Έργου δεν πρέπει να υποκρύπτουν εξαρτημένη εργασία</a:t>
            </a:r>
          </a:p>
        </p:txBody>
      </p:sp>
    </p:spTree>
    <p:extLst>
      <p:ext uri="{BB962C8B-B14F-4D97-AF65-F5344CB8AC3E}">
        <p14:creationId xmlns:p14="http://schemas.microsoft.com/office/powerpoint/2010/main" val="2557635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EE796-BE1D-904B-A172-68618178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42E8EA-15BD-3943-D988-FDB2168A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093"/>
          </a:xfrm>
        </p:spPr>
        <p:txBody>
          <a:bodyPr anchor="ctr">
            <a:normAutofit fontScale="90000"/>
          </a:bodyPr>
          <a:lstStyle/>
          <a:p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A6FC3D-D925-58C2-1F4A-B1FD4ED61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909" y="1068242"/>
            <a:ext cx="4971473" cy="5129358"/>
          </a:xfrm>
        </p:spPr>
        <p:txBody>
          <a:bodyPr>
            <a:normAutofit fontScale="40000" lnSpcReduction="20000"/>
          </a:bodyPr>
          <a:lstStyle/>
          <a:p>
            <a:pPr marL="0" indent="0">
              <a:buClr>
                <a:srgbClr val="7FC34C"/>
              </a:buClr>
              <a:buNone/>
            </a:pPr>
            <a:r>
              <a:rPr lang="el-GR" sz="2400" b="1" dirty="0"/>
              <a:t>  </a:t>
            </a:r>
            <a:r>
              <a:rPr lang="el-GR" sz="5000" b="1" u="sng" dirty="0"/>
              <a:t>Φύλλο Α.1.2  Πάγια και Αποσβέσεις</a:t>
            </a:r>
          </a:p>
          <a:p>
            <a:pPr marL="457200" lvl="1" indent="0">
              <a:lnSpc>
                <a:spcPct val="120000"/>
              </a:lnSpc>
              <a:buClr>
                <a:srgbClr val="7FC34C"/>
              </a:buClr>
              <a:buNone/>
            </a:pPr>
            <a:endParaRPr lang="el-GR" b="1" u="sng" dirty="0"/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l-GR" sz="4400" dirty="0"/>
              <a:t>Α.1.2.1. Δαπάνες για κτιριακές παρεμβάσεις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l-GR" sz="4400" dirty="0"/>
              <a:t>Α.1.2.2. Δαπάνες για εξοπλισμό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l-GR" sz="4400" dirty="0"/>
              <a:t>Α.1.2.3. Δαπάνες για Επίπλωση / Οικοσκευή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l-GR" sz="4400" dirty="0"/>
              <a:t>Α.1.2.4. Δαπάνες για εξοπλισμό πληροφορικής και επικοινωνιών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l-GR" sz="4400" dirty="0"/>
              <a:t>Α.1.2.5. Δαπάνες για Λογισμικό και άλλα Άυλα Πάγια στοιχεία (υπηρεσίες </a:t>
            </a:r>
            <a:r>
              <a:rPr lang="el-GR" sz="4400" dirty="0" err="1"/>
              <a:t>clouding</a:t>
            </a:r>
            <a:r>
              <a:rPr lang="el-GR" sz="4400" dirty="0"/>
              <a:t>, διπλώματα ευρεσιτεχνίας κα)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l-GR" sz="4400" dirty="0"/>
              <a:t>Α.1.2.6. Δαπάνες απόκτησης Οχημάτων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l-GR" sz="4400" dirty="0"/>
              <a:t>Α.1.2.7. Αποσβέσεις παγίων (κτιρίων, εγκαταστάσεων, εξοπλισμού, επίπλων, οχημάτων κα)</a:t>
            </a: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05655CB-BEAD-4BE1-E930-EF60F3073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" t="27206" r="29676" b="7223"/>
          <a:stretch>
            <a:fillRect/>
          </a:stretch>
        </p:blipFill>
        <p:spPr bwMode="auto">
          <a:xfrm>
            <a:off x="5484377" y="1704830"/>
            <a:ext cx="6349714" cy="3448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988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B61C1-4055-9C57-5EE6-F4E64BB1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814863-6183-1463-70A9-05F1219D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23942C-2AA1-4AB3-2352-8260DDF10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1346"/>
            <a:ext cx="10515600" cy="48952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000" b="1" u="sng" dirty="0"/>
              <a:t>Φύλλο Α.1.3 Άλλες Προμήθειες-Υπηρεσίες</a:t>
            </a:r>
            <a:endParaRPr lang="el-GR" sz="2400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1DB9367-F5CF-3D8E-9F34-1A9F3BBC4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" t="27055" r="26323" b="6457"/>
          <a:stretch>
            <a:fillRect/>
          </a:stretch>
        </p:blipFill>
        <p:spPr bwMode="auto">
          <a:xfrm>
            <a:off x="1318750" y="1537566"/>
            <a:ext cx="8979795" cy="4700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7475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050EF-DC7A-EB17-9223-4F1985D85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6A67C9-7A24-4FB4-66CD-E23F7FF4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A53F2E-EE98-F395-D13A-7A8440E1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1346"/>
            <a:ext cx="10515600" cy="48952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000" b="1" u="sng" dirty="0"/>
              <a:t>Φύλλο Α.1.4 Μετακινήσεις</a:t>
            </a: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433AAAB-E3B3-57EF-5F28-284555F24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9" t="27512" r="18498" b="6916"/>
          <a:stretch>
            <a:fillRect/>
          </a:stretch>
        </p:blipFill>
        <p:spPr bwMode="auto">
          <a:xfrm>
            <a:off x="1265944" y="1537566"/>
            <a:ext cx="9660112" cy="4539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401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C537D-0A30-FEA6-4EEC-9E1612322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5087BD-FD1D-B34C-08E6-66720F83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435"/>
          </a:xfrm>
        </p:spPr>
        <p:txBody>
          <a:bodyPr anchor="ctr">
            <a:normAutofit/>
          </a:bodyPr>
          <a:lstStyle/>
          <a:p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9D815F-0371-429E-BE40-BA0FA8E02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83945"/>
            <a:ext cx="3957283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7FC34C"/>
              </a:buClr>
              <a:buNone/>
            </a:pPr>
            <a:r>
              <a:rPr lang="el-GR" sz="2400" b="1" u="sng" dirty="0"/>
              <a:t>Φύλλο Α.1.5 -1.6 Δαπάνες δημοσιότητας &amp; επικοινωνίας / Άλλες λειτουργικές δαπάνες (ενοίκια, </a:t>
            </a:r>
            <a:r>
              <a:rPr lang="en-US" sz="2400" b="1" u="sng" dirty="0"/>
              <a:t>leasing </a:t>
            </a:r>
            <a:r>
              <a:rPr lang="el-GR" sz="2400" b="1" u="sng" dirty="0" err="1"/>
              <a:t>κλπ</a:t>
            </a:r>
            <a:r>
              <a:rPr lang="el-GR" sz="2400" b="1" u="sng" dirty="0"/>
              <a:t>)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80F5827-D3D1-D22C-217E-0A64A332A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0" t="25831" r="63720" b="6611"/>
          <a:stretch>
            <a:fillRect/>
          </a:stretch>
        </p:blipFill>
        <p:spPr bwMode="auto">
          <a:xfrm>
            <a:off x="5417877" y="1175385"/>
            <a:ext cx="4908378" cy="5397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121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97268-7ECA-2EEF-66E9-9D0C96C43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6D24C8-27D2-A89E-3149-C52C077D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435"/>
          </a:xfrm>
        </p:spPr>
        <p:txBody>
          <a:bodyPr anchor="ctr">
            <a:normAutofit/>
          </a:bodyPr>
          <a:lstStyle/>
          <a:p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1911AF-A5BD-E8A4-A5A2-2C78D6173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83945"/>
            <a:ext cx="3957283" cy="1493000"/>
          </a:xfrm>
        </p:spPr>
        <p:txBody>
          <a:bodyPr>
            <a:normAutofit/>
          </a:bodyPr>
          <a:lstStyle/>
          <a:p>
            <a:pPr marL="0" indent="0">
              <a:buClr>
                <a:srgbClr val="7FC34C"/>
              </a:buClr>
              <a:buNone/>
            </a:pPr>
            <a:r>
              <a:rPr lang="el-GR" sz="2400" b="1" u="sng" dirty="0"/>
              <a:t>Φύλλο Α.1.7 – Α.1.8 Δαπάνες υπεργολαβιών και δαπανών προς τρίτους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FCCF367-CE6E-291A-B2E8-5CD896C03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3" t="26748" r="47127" b="6763"/>
          <a:stretch>
            <a:fillRect/>
          </a:stretch>
        </p:blipFill>
        <p:spPr bwMode="auto">
          <a:xfrm>
            <a:off x="4966508" y="1083944"/>
            <a:ext cx="6658898" cy="4901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094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80230-2264-3CF9-B109-6E0EB65ED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795916-4DF0-979B-F00D-AB658387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11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A4C828-E36D-5AF3-950C-12689FF40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670"/>
            <a:ext cx="10515600" cy="87702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000" b="1" u="sng" dirty="0"/>
              <a:t>Φύλλο Α.1.9 Στήριξη </a:t>
            </a:r>
            <a:r>
              <a:rPr lang="el-GR" sz="2000" b="1" u="sng" dirty="0" err="1"/>
              <a:t>Ωφελουμένων</a:t>
            </a:r>
            <a:r>
              <a:rPr lang="el-GR" sz="2000" b="1" u="sng" dirty="0"/>
              <a:t> </a:t>
            </a:r>
            <a:r>
              <a:rPr lang="el-GR" sz="2000" dirty="0"/>
              <a:t>: αφορά άμεσες δαπάνες για επιδόματα, </a:t>
            </a:r>
            <a:r>
              <a:rPr lang="en-US" sz="2000" dirty="0"/>
              <a:t>vouchers, </a:t>
            </a:r>
            <a:r>
              <a:rPr lang="el-GR" sz="2000" dirty="0"/>
              <a:t>μισθούς, υποτροφίες </a:t>
            </a:r>
            <a:r>
              <a:rPr lang="el-GR" sz="2000" dirty="0" err="1"/>
              <a:t>κλπ</a:t>
            </a:r>
            <a:r>
              <a:rPr lang="el-GR" sz="2000" dirty="0"/>
              <a:t> που προβλέπεται να χορηγηθούν σε ωφελούμενους</a:t>
            </a:r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endParaRPr lang="el-GR" sz="2400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F72E57A-B6B1-5D73-FD86-98406D128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1" t="28582" r="12824" b="23883"/>
          <a:stretch>
            <a:fillRect/>
          </a:stretch>
        </p:blipFill>
        <p:spPr bwMode="auto">
          <a:xfrm>
            <a:off x="517840" y="2281035"/>
            <a:ext cx="11156319" cy="3551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925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733D3-009A-24F5-A277-4DC3D3F38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24ED30-D802-9B4E-3499-3EE2AD211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964"/>
            <a:ext cx="10515600" cy="478399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65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ΑΦΟΡΑ</a:t>
            </a:r>
          </a:p>
          <a:p>
            <a:pPr marL="0" indent="0" algn="just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5800" dirty="0"/>
              <a:t>Όλα τα </a:t>
            </a:r>
            <a:r>
              <a:rPr lang="el-GR" sz="5800" b="1" dirty="0" err="1"/>
              <a:t>Υποέργα</a:t>
            </a:r>
            <a:r>
              <a:rPr lang="el-GR" sz="5800" dirty="0"/>
              <a:t> που προβλέπεται να υλοποιηθούν με Ίδια Μέσα</a:t>
            </a:r>
          </a:p>
          <a:p>
            <a:pPr marL="0" indent="0" algn="just">
              <a:lnSpc>
                <a:spcPct val="120000"/>
              </a:lnSpc>
              <a:buClr>
                <a:srgbClr val="7FC34C"/>
              </a:buClr>
              <a:buNone/>
            </a:pPr>
            <a:endParaRPr lang="el-GR" sz="5800" b="1" u="sng" dirty="0"/>
          </a:p>
          <a:p>
            <a:pPr marL="0" indent="0" algn="just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5800" b="1" u="sng" dirty="0"/>
              <a:t>ΠΡΟΣΟΧΗ :</a:t>
            </a:r>
            <a:r>
              <a:rPr lang="el-GR" sz="5800" b="1" dirty="0"/>
              <a:t> </a:t>
            </a:r>
            <a:r>
              <a:rPr lang="el-GR" sz="5800" dirty="0"/>
              <a:t>Αν η Πράξη περιλαμβάνει περισσότερα του ενός </a:t>
            </a:r>
            <a:r>
              <a:rPr lang="el-GR" sz="5800" dirty="0" err="1"/>
              <a:t>υποέργα</a:t>
            </a:r>
            <a:r>
              <a:rPr lang="el-GR" sz="5800" dirty="0"/>
              <a:t> που θα υλοποιηθούν με Ίδια Μέσα, τότε θα πρέπει να υποβληθούν τόσα Τεχνικά Παραρτήματα όσα και τα εν λόγω </a:t>
            </a:r>
            <a:r>
              <a:rPr lang="el-GR" sz="5800" dirty="0" err="1"/>
              <a:t>Υποέργα</a:t>
            </a:r>
            <a:endParaRPr lang="el-GR" sz="2400" dirty="0"/>
          </a:p>
          <a:p>
            <a:pPr lvl="1">
              <a:lnSpc>
                <a:spcPct val="120000"/>
              </a:lnSpc>
              <a:buClr>
                <a:srgbClr val="7FC34C"/>
              </a:buClr>
            </a:pPr>
            <a:endParaRPr lang="el-GR" sz="2000" dirty="0"/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0F055E59-03BF-37F2-A683-7B83ED8B768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BEDE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</p:spTree>
    <p:extLst>
      <p:ext uri="{BB962C8B-B14F-4D97-AF65-F5344CB8AC3E}">
        <p14:creationId xmlns:p14="http://schemas.microsoft.com/office/powerpoint/2010/main" val="3223132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A10BE-D77C-BE93-1EF3-1F1FEB852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7D1982-B3E3-468E-1A70-CE86FC58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057"/>
          </a:xfrm>
        </p:spPr>
        <p:txBody>
          <a:bodyPr anchor="ctr">
            <a:normAutofit/>
          </a:bodyPr>
          <a:lstStyle/>
          <a:p>
            <a:pPr algn="ctr"/>
            <a:r>
              <a:rPr lang="el-GR" dirty="0"/>
              <a:t>Δελτία Επίτευξης Δεικτών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187F1C-6EC4-A03F-729F-F07356DE8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97960" cy="1811655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l-GR" sz="3200" dirty="0"/>
              <a:t>2 φορές κατ’ έτος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l-GR" sz="3200" dirty="0"/>
              <a:t>(1-15 Ιουνίου και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l-GR" sz="3200" dirty="0"/>
              <a:t>1-15 Δεκεμβρίου)</a:t>
            </a:r>
          </a:p>
          <a:p>
            <a:pPr marL="0" indent="0">
              <a:buClr>
                <a:srgbClr val="7FC34C"/>
              </a:buClr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2D358C4-6023-9FE8-44FE-E407A692C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" r="64665" b="17614"/>
          <a:stretch>
            <a:fillRect/>
          </a:stretch>
        </p:blipFill>
        <p:spPr bwMode="auto">
          <a:xfrm>
            <a:off x="5456890" y="1062182"/>
            <a:ext cx="4379837" cy="5733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5739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47D32-DACF-39B5-B0D5-C6386BFF1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1512FD-93BE-2C1A-0A5B-646362BD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11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Δελτία Επίτευξης Δεικτών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F20B5F-1D8B-90CB-DFD2-EF9845304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16" y="1025670"/>
            <a:ext cx="11048168" cy="141273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l-GR" sz="10400" dirty="0"/>
              <a:t>καταχώρηση στοιχείων στην πλατφόρμα </a:t>
            </a:r>
            <a:r>
              <a:rPr lang="en-US" sz="10400" dirty="0"/>
              <a:t>Sociality</a:t>
            </a:r>
            <a:r>
              <a:rPr lang="el-GR" sz="10400" dirty="0"/>
              <a:t> (όσοι υποχρεούνται)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l-GR" sz="10400" dirty="0"/>
              <a:t>καταχώρηση ΟΛΩΝ των δεικτών ΣΩΡΕΥΤΙΚΑ μέχρι την </a:t>
            </a:r>
            <a:r>
              <a:rPr lang="el-GR" sz="10400" dirty="0" err="1"/>
              <a:t>ημ</a:t>
            </a:r>
            <a:r>
              <a:rPr lang="el-GR" sz="10400" dirty="0"/>
              <a:t>/</a:t>
            </a:r>
            <a:r>
              <a:rPr lang="el-GR" sz="10400" dirty="0" err="1"/>
              <a:t>νία</a:t>
            </a:r>
            <a:r>
              <a:rPr lang="el-GR" sz="10400" dirty="0"/>
              <a:t> αναφοράς του ΔΕΔ</a:t>
            </a:r>
          </a:p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endParaRPr lang="el-GR" sz="11200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E1F5D92-09EB-18F0-86E4-28D418857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35" b="18302"/>
          <a:stretch>
            <a:fillRect/>
          </a:stretch>
        </p:blipFill>
        <p:spPr bwMode="auto">
          <a:xfrm>
            <a:off x="58187" y="2540434"/>
            <a:ext cx="12075625" cy="2876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4323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0CF26-AE5E-A060-AE7E-FA77EABF1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8EC39F-16AB-A3B7-29D7-360D9468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Άλλα Θέματα ΕΚΤ+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B89CDE-9C4D-B3A7-63AB-7922FFF5D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492298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r>
              <a:rPr lang="el-GR" sz="2400" b="1" u="sng" dirty="0"/>
              <a:t>Τεχνικό Δελτίο </a:t>
            </a:r>
            <a:r>
              <a:rPr lang="el-GR" sz="2400" b="1" u="sng" dirty="0" err="1"/>
              <a:t>Υποέργου</a:t>
            </a:r>
            <a:r>
              <a:rPr lang="el-GR" sz="2400" dirty="0"/>
              <a:t>: υποβάλλεται κάθε φορά που τροποποιείται η Απόφαση Ένταξης</a:t>
            </a:r>
            <a:endParaRPr lang="el-GR" sz="2400" b="1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r>
              <a:rPr lang="el-GR" sz="2400" b="1" u="sng" dirty="0"/>
              <a:t>Επιτόπιες επαληθεύσεις : </a:t>
            </a:r>
            <a:r>
              <a:rPr lang="el-GR" sz="2400" dirty="0"/>
              <a:t>προσοχή στα ευρήματα, τις συστάσεις και τις προθεσμίες συμμόρφωσης</a:t>
            </a:r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000" b="1" u="sng" dirty="0"/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88936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408" y="319177"/>
            <a:ext cx="2820837" cy="1414732"/>
          </a:xfrm>
          <a:prstGeom prst="rect">
            <a:avLst/>
          </a:prstGeom>
          <a:solidFill>
            <a:srgbClr val="0D4F8C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F4C35F4-0304-55DE-B493-0D5FA8737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210" y="3429000"/>
            <a:ext cx="4412998" cy="803707"/>
          </a:xfrm>
        </p:spPr>
        <p:txBody>
          <a:bodyPr>
            <a:normAutofit/>
          </a:bodyPr>
          <a:lstStyle/>
          <a:p>
            <a:r>
              <a:rPr lang="el-GR" sz="1800" b="1" dirty="0">
                <a:solidFill>
                  <a:srgbClr val="00BFE0"/>
                </a:solidFill>
              </a:rPr>
              <a:t>Κομοτηνή, 23/03/2026</a:t>
            </a:r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36796C4E-3A2D-4EC5-CE99-A5D7E00A7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323" y="5637865"/>
            <a:ext cx="40917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800" b="1" dirty="0" err="1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Ζουμπουλίδου</a:t>
            </a:r>
            <a:r>
              <a:rPr lang="el-GR" altLang="el-GR" sz="1800" b="1" dirty="0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Έλλη</a:t>
            </a:r>
            <a:endParaRPr lang="en-US" altLang="el-GR" sz="1800" b="1" dirty="0">
              <a:solidFill>
                <a:srgbClr val="144E8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600" dirty="0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Μονάδα Β1 - Παρακολούθηση Πράξεων ΕΚΤ+ Ειδικής Υπηρεσίας Διαχείρισης</a:t>
            </a:r>
            <a:r>
              <a:rPr lang="en-US" altLang="el-GR" sz="1600" dirty="0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l-GR" sz="1600" dirty="0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Προγράμματος </a:t>
            </a:r>
            <a:endParaRPr lang="en-US" altLang="el-GR" sz="1600" dirty="0">
              <a:solidFill>
                <a:srgbClr val="144E8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600" dirty="0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«Ανατολική Μακεδονία, Θράκη»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072C9-D1CE-539B-724C-A06F2A157F76}"/>
              </a:ext>
            </a:extLst>
          </p:cNvPr>
          <p:cNvSpPr txBox="1"/>
          <p:nvPr/>
        </p:nvSpPr>
        <p:spPr>
          <a:xfrm>
            <a:off x="0" y="1733909"/>
            <a:ext cx="121919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i="1" dirty="0">
                <a:solidFill>
                  <a:srgbClr val="FFC000"/>
                </a:solidFill>
                <a:latin typeface="Trebuchet MS" panose="020B0603020202020204" pitchFamily="34" charset="0"/>
              </a:rPr>
              <a:t>Σας ευχαριστώ</a:t>
            </a:r>
          </a:p>
          <a:p>
            <a:pPr algn="ctr"/>
            <a:endParaRPr lang="el-GR" sz="1000" b="1" i="1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l-GR" sz="2800" b="1" i="1" dirty="0">
                <a:solidFill>
                  <a:srgbClr val="FFC000"/>
                </a:solidFill>
                <a:latin typeface="Trebuchet MS" panose="020B0603020202020204" pitchFamily="34" charset="0"/>
              </a:rPr>
              <a:t>για την προσοχή σας</a:t>
            </a:r>
          </a:p>
        </p:txBody>
      </p:sp>
      <p:pic>
        <p:nvPicPr>
          <p:cNvPr id="2" name="Εικόνα 1" descr="Εικόνα που περιέχει κείμενο, γραμματοσειρά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4F5917B0-6AC7-D2EC-6756-A8783F180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5857489"/>
            <a:ext cx="3794271" cy="6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B3294-26D3-5DA4-018B-E276CCE54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D3A98A-DC86-DEE0-05EE-428B00F2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964"/>
            <a:ext cx="10515600" cy="478399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36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ΠΟΤΕ ΥΠΟΒΑΛΛΕΤΑΙ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l-GR" sz="3200" dirty="0"/>
              <a:t>Κατά την αρχική υποβολή ΤΔΠ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l-GR" sz="3200" dirty="0"/>
              <a:t>Κατά την αρχική υποβολή ΤΔΥ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l-GR" sz="3200" dirty="0"/>
              <a:t>Κάθε φορά που υποβάλλεται ΑΙΤΗΜΑ ΤΡΟΠΟΠΟΙΗΣΗΣ της Απόφασης Ένταξης, ως συνημμένο στο ΤΔΠ</a:t>
            </a:r>
          </a:p>
          <a:p>
            <a:pPr marL="457200" lvl="1" indent="0">
              <a:lnSpc>
                <a:spcPct val="120000"/>
              </a:lnSpc>
              <a:buClr>
                <a:srgbClr val="7FC34C"/>
              </a:buClr>
              <a:buNone/>
            </a:pPr>
            <a:endParaRPr lang="el-GR" sz="2000" dirty="0"/>
          </a:p>
          <a:p>
            <a:pPr lvl="1">
              <a:lnSpc>
                <a:spcPct val="120000"/>
              </a:lnSpc>
              <a:buClr>
                <a:srgbClr val="7FC34C"/>
              </a:buClr>
            </a:pPr>
            <a:endParaRPr lang="el-GR" sz="2000" dirty="0"/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D197D969-319C-0D77-756C-BEFABA82825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BEDE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</p:spTree>
    <p:extLst>
      <p:ext uri="{BB962C8B-B14F-4D97-AF65-F5344CB8AC3E}">
        <p14:creationId xmlns:p14="http://schemas.microsoft.com/office/powerpoint/2010/main" val="360361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1C308-28D4-E839-EE44-41DFA85B7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A9169D-3DE0-8D3E-EE20-2E8983C0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218"/>
            <a:ext cx="10515600" cy="48007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36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ΣΗΜΕΙΑ ΠΡΟΣΟΧΗΣ  !!!</a:t>
            </a:r>
          </a:p>
          <a:p>
            <a:pPr marL="0" indent="0" algn="l">
              <a:buNone/>
            </a:pPr>
            <a:endParaRPr lang="el-GR" sz="2400" dirty="0"/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3200" dirty="0"/>
              <a:t>Σε περίπτωση που τροποποιούνται στοιχεία του ΤΕΧΝΙΚΟΥ ΠΑΡΑΡΤΗΜΑΤΟΣ που ΔΕΝ επηρεάζουν την Απόφαση Ένταξης, τότε επισυνάπτεται στο ΙΣΧΥΟΝ Τεχνικό Δελτίο Πράξης και στο ισχύον Τεχνικό Δελτίο </a:t>
            </a:r>
            <a:r>
              <a:rPr lang="el-GR" sz="3200" dirty="0" err="1"/>
              <a:t>Υποέργου</a:t>
            </a:r>
            <a:r>
              <a:rPr lang="el-GR" sz="3200" dirty="0"/>
              <a:t>, η νέα τροποποιημένη έκδοσή του</a:t>
            </a:r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BE52FB8C-3819-16DE-B517-98DA806BF48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BEDE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</p:spTree>
    <p:extLst>
      <p:ext uri="{BB962C8B-B14F-4D97-AF65-F5344CB8AC3E}">
        <p14:creationId xmlns:p14="http://schemas.microsoft.com/office/powerpoint/2010/main" val="54174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F0C19-1968-E30E-8C83-E6970D9EA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69889F-348E-225C-0749-2D420C92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166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EE8515-0D1D-CEEC-D969-605119850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492"/>
            <a:ext cx="10515600" cy="4985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ΣΗΜΕΙΑ ΠΡΟΣΟΧΗΣ  !!!</a:t>
            </a:r>
          </a:p>
          <a:p>
            <a:pPr marL="0" indent="0" algn="l">
              <a:buNone/>
            </a:pPr>
            <a:endParaRPr lang="el-GR" sz="2400" dirty="0"/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3200" dirty="0"/>
              <a:t>Τα αναγραφόμενα στο ΤΕΧΝΙΚΟ ΠΑΡΑΡΤΗΜΑ θα πρέπει να συμφωνούν με τα αναγραφόμενα στα αντίστοιχα πεδία του ΤΔΠ και του ΤΔΥ (φυσικό αντικείμενο, μεθοδολογία υλοποίησης, παραδοτέα </a:t>
            </a:r>
            <a:r>
              <a:rPr lang="el-GR" sz="3200" dirty="0" err="1"/>
              <a:t>κλπ</a:t>
            </a:r>
            <a:r>
              <a:rPr lang="el-GR" sz="3200" dirty="0"/>
              <a:t>)</a:t>
            </a:r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1370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AAEA5-0A4B-8B6A-404F-3E89B719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903A2B-6E7D-90E3-B067-11173AF4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748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B8053A-21A0-F5F6-EA56-4356FD4E9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8"/>
            <a:ext cx="10515600" cy="50778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400" b="1" u="sng" dirty="0"/>
              <a:t>Φύλλο 1. Στοιχεία ΥΠΟΕΡΓΟΥ</a:t>
            </a:r>
          </a:p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400" b="1" dirty="0"/>
              <a:t> </a:t>
            </a:r>
            <a:endParaRPr lang="el-GR" sz="2400" dirty="0"/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b="1" u="sng" dirty="0"/>
          </a:p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endParaRPr lang="el-GR" sz="2400" dirty="0"/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576B454-401E-DB12-61BE-CA30948B9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8" t="30075" r="9157" b="6629"/>
          <a:stretch>
            <a:fillRect/>
          </a:stretch>
        </p:blipFill>
        <p:spPr bwMode="auto">
          <a:xfrm>
            <a:off x="1006764" y="1874982"/>
            <a:ext cx="10076872" cy="4301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6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767FD-2305-CA0E-82C8-D47763B7F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842FB0-97DD-8DAE-C6A5-BB74CCD7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748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605D0D-6C98-869D-3E40-9EE65409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964"/>
            <a:ext cx="10515600" cy="496699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r>
              <a:rPr lang="el-GR" sz="2400" b="1" u="sng" dirty="0"/>
              <a:t>Φύλλο 2. ΠΑΚΕΤΑ ΕΡΓΑΣΙΑΣ-ΧΡΟΝΟΔΙΑΓΡΑΜΜΑ</a:t>
            </a:r>
            <a:r>
              <a:rPr lang="el-GR" sz="2400" b="1" dirty="0"/>
              <a:t> : </a:t>
            </a:r>
            <a:r>
              <a:rPr lang="el-GR" sz="2400" dirty="0">
                <a:solidFill>
                  <a:srgbClr val="C00000"/>
                </a:solidFill>
              </a:rPr>
              <a:t>εκτός από ειδικές περιπτώσεις, να αποφεύγεται η </a:t>
            </a:r>
            <a:r>
              <a:rPr lang="el-GR" sz="2400" dirty="0" err="1">
                <a:solidFill>
                  <a:srgbClr val="C00000"/>
                </a:solidFill>
              </a:rPr>
              <a:t>τμηματοποίηση</a:t>
            </a:r>
            <a:r>
              <a:rPr lang="el-GR" sz="2400" dirty="0">
                <a:solidFill>
                  <a:srgbClr val="C00000"/>
                </a:solidFill>
              </a:rPr>
              <a:t> σε πολλά </a:t>
            </a:r>
            <a:r>
              <a:rPr lang="el-GR" sz="2400" dirty="0" err="1">
                <a:solidFill>
                  <a:srgbClr val="C00000"/>
                </a:solidFill>
              </a:rPr>
              <a:t>Π.Ε.καθώς</a:t>
            </a:r>
            <a:r>
              <a:rPr lang="el-GR" sz="2400" dirty="0">
                <a:solidFill>
                  <a:srgbClr val="C00000"/>
                </a:solidFill>
              </a:rPr>
              <a:t> αυτό ενδέχεται να επιφέρει δυσκολίες κατά την υποβολή των ΔΔΔ</a:t>
            </a:r>
          </a:p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endParaRPr lang="el-GR" sz="2400" dirty="0"/>
          </a:p>
          <a:p>
            <a:pPr marL="0" indent="0">
              <a:lnSpc>
                <a:spcPct val="120000"/>
              </a:lnSpc>
              <a:buClr>
                <a:srgbClr val="7FC34C"/>
              </a:buClr>
              <a:buNone/>
            </a:pPr>
            <a:endParaRPr lang="el-GR" sz="2400" dirty="0"/>
          </a:p>
          <a:p>
            <a:pPr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u="sng" dirty="0"/>
          </a:p>
          <a:p>
            <a:pPr algn="just">
              <a:lnSpc>
                <a:spcPct val="120000"/>
              </a:lnSpc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 algn="l">
              <a:lnSpc>
                <a:spcPct val="120000"/>
              </a:lnSpc>
              <a:buNone/>
            </a:pP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D1742F-3039-B217-FEFF-042B03090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" t="31334" b="6763"/>
          <a:stretch>
            <a:fillRect/>
          </a:stretch>
        </p:blipFill>
        <p:spPr bwMode="auto">
          <a:xfrm>
            <a:off x="954809" y="2623127"/>
            <a:ext cx="10282382" cy="3479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45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F54EC-341A-BAAD-81EC-2981236D9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4D5949-C570-F409-2F8D-8A002B04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483"/>
          </a:xfrm>
        </p:spPr>
        <p:txBody>
          <a:bodyPr anchor="ctr">
            <a:normAutofit fontScale="90000"/>
          </a:bodyPr>
          <a:lstStyle/>
          <a:p>
            <a:r>
              <a:rPr lang="el-GR" sz="3200" dirty="0"/>
              <a:t>Τεχνικό Παράρτημα Υλοποίησης </a:t>
            </a:r>
            <a:r>
              <a:rPr lang="el-GR" sz="3200" dirty="0" err="1"/>
              <a:t>Υποέργου</a:t>
            </a:r>
            <a:r>
              <a:rPr lang="el-GR" sz="3200" dirty="0"/>
              <a:t> με Ίδια Μέσα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6BCCAE-5293-22BB-CD6D-61FDE9633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46480"/>
            <a:ext cx="3774440" cy="5130483"/>
          </a:xfrm>
        </p:spPr>
        <p:txBody>
          <a:bodyPr>
            <a:normAutofit/>
          </a:bodyPr>
          <a:lstStyle/>
          <a:p>
            <a:pPr marL="0" indent="0">
              <a:buClr>
                <a:srgbClr val="7FC34C"/>
              </a:buClr>
              <a:buNone/>
            </a:pPr>
            <a:r>
              <a:rPr lang="el-GR" sz="2400" b="1" u="sng" dirty="0"/>
              <a:t>Φύλλο 3. ΠΕΡΙΓΡΑΦΗ ΠΑΚΕΤΩΝ ΕΡΓΑΣΙΑΣ</a:t>
            </a:r>
            <a:r>
              <a:rPr lang="el-GR" sz="2400" b="1" dirty="0"/>
              <a:t> </a:t>
            </a:r>
            <a:endParaRPr lang="el-GR" sz="2400" dirty="0"/>
          </a:p>
          <a:p>
            <a:pPr marL="0" indent="0">
              <a:buClr>
                <a:srgbClr val="7FC34C"/>
              </a:buClr>
              <a:buNone/>
            </a:pPr>
            <a:endParaRPr lang="el-GR" dirty="0"/>
          </a:p>
          <a:p>
            <a:pPr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u="sng" dirty="0"/>
          </a:p>
          <a:p>
            <a:pPr>
              <a:buClr>
                <a:srgbClr val="7FC34C"/>
              </a:buClr>
              <a:buFont typeface="Wingdings" panose="05000000000000000000" pitchFamily="2" charset="2"/>
              <a:buChar char="Ø"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DFBC4E3-D62C-82D0-AF6B-255B5C5E6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" t="28429" r="52585" b="6610"/>
          <a:stretch>
            <a:fillRect/>
          </a:stretch>
        </p:blipFill>
        <p:spPr bwMode="auto">
          <a:xfrm>
            <a:off x="4362103" y="1046479"/>
            <a:ext cx="6740006" cy="5322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524717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67189</TotalTime>
  <Words>847</Words>
  <Application>Microsoft Office PowerPoint</Application>
  <PresentationFormat>Ευρεία οθόνη</PresentationFormat>
  <Paragraphs>146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33</vt:i4>
      </vt:variant>
    </vt:vector>
  </HeadingPairs>
  <TitlesOfParts>
    <vt:vector size="40" baseType="lpstr">
      <vt:lpstr>Arial</vt:lpstr>
      <vt:lpstr>Calibri</vt:lpstr>
      <vt:lpstr>Trebuchet MS</vt:lpstr>
      <vt:lpstr>Wingdings</vt:lpstr>
      <vt:lpstr>Θέμα του Office</vt:lpstr>
      <vt:lpstr>Προσαρμοσμένη σχεδίαση</vt:lpstr>
      <vt:lpstr>1_Προσαρμοσμένη σχεδίαση</vt:lpstr>
      <vt:lpstr>Ειδικά Θέματα Υλοποίησης Δράσεων ΕΚΤ+ Παρουσίαση Τεχνικού Παραρτήματος Υλοποίησης με ίδια μέσα Δελτία Επίτευξης Δεικτών</vt:lpstr>
      <vt:lpstr>Τεχνικό Παράρτημα Υλοποίησης Υποέργου με Ίδια Μέσα</vt:lpstr>
      <vt:lpstr>Παρουσίαση του PowerPoint</vt:lpstr>
      <vt:lpstr>Παρουσίαση του PowerPoint</vt:lpstr>
      <vt:lpstr>Παρουσίαση του PowerPoint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Τεχνικό Παράρτημα Υλοποίησης Υποέργου με Ίδια Μέσα</vt:lpstr>
      <vt:lpstr>Δελτία Επίτευξης Δεικτών</vt:lpstr>
      <vt:lpstr>Δελτία Επίτευξης Δεικτών</vt:lpstr>
      <vt:lpstr>Άλλα Θέματα ΕΚΤ+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ΖΟΥΜΠΟΥΛΙΔΟΥ ΕΛΛΗ</cp:lastModifiedBy>
  <cp:revision>96</cp:revision>
  <cp:lastPrinted>2025-05-20T05:33:59Z</cp:lastPrinted>
  <dcterms:created xsi:type="dcterms:W3CDTF">2022-06-03T15:25:51Z</dcterms:created>
  <dcterms:modified xsi:type="dcterms:W3CDTF">2026-03-20T08:15:40Z</dcterms:modified>
</cp:coreProperties>
</file>