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75" r:id="rId3"/>
  </p:sldMasterIdLst>
  <p:notesMasterIdLst>
    <p:notesMasterId r:id="rId41"/>
  </p:notesMasterIdLst>
  <p:sldIdLst>
    <p:sldId id="1401" r:id="rId4"/>
    <p:sldId id="287" r:id="rId5"/>
    <p:sldId id="288" r:id="rId6"/>
    <p:sldId id="1439" r:id="rId7"/>
    <p:sldId id="1440" r:id="rId8"/>
    <p:sldId id="1441" r:id="rId9"/>
    <p:sldId id="1443" r:id="rId10"/>
    <p:sldId id="1446" r:id="rId11"/>
    <p:sldId id="1447" r:id="rId12"/>
    <p:sldId id="289" r:id="rId13"/>
    <p:sldId id="294" r:id="rId14"/>
    <p:sldId id="1448" r:id="rId15"/>
    <p:sldId id="1453" r:id="rId16"/>
    <p:sldId id="1449" r:id="rId17"/>
    <p:sldId id="1450" r:id="rId18"/>
    <p:sldId id="1454" r:id="rId19"/>
    <p:sldId id="1455" r:id="rId20"/>
    <p:sldId id="1457" r:id="rId21"/>
    <p:sldId id="1458" r:id="rId22"/>
    <p:sldId id="1463" r:id="rId23"/>
    <p:sldId id="1464" r:id="rId24"/>
    <p:sldId id="1459" r:id="rId25"/>
    <p:sldId id="1460" r:id="rId26"/>
    <p:sldId id="1461" r:id="rId27"/>
    <p:sldId id="1472" r:id="rId28"/>
    <p:sldId id="1471" r:id="rId29"/>
    <p:sldId id="1465" r:id="rId30"/>
    <p:sldId id="1462" r:id="rId31"/>
    <p:sldId id="1466" r:id="rId32"/>
    <p:sldId id="1467" r:id="rId33"/>
    <p:sldId id="1468" r:id="rId34"/>
    <p:sldId id="1469" r:id="rId35"/>
    <p:sldId id="1470" r:id="rId36"/>
    <p:sldId id="1429" r:id="rId37"/>
    <p:sldId id="1473" r:id="rId38"/>
    <p:sldId id="1474" r:id="rId39"/>
    <p:sldId id="1312" r:id="rId40"/>
  </p:sldIdLst>
  <p:sldSz cx="12192000" cy="6858000"/>
  <p:notesSz cx="9926638" cy="6858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BEDE"/>
    <a:srgbClr val="97CA3F"/>
    <a:srgbClr val="00CC99"/>
    <a:srgbClr val="F1A069"/>
    <a:srgbClr val="0D4F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4302125" cy="3444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5622925" y="0"/>
            <a:ext cx="4302125" cy="344488"/>
          </a:xfrm>
          <a:prstGeom prst="rect">
            <a:avLst/>
          </a:prstGeom>
        </p:spPr>
        <p:txBody>
          <a:bodyPr vert="horz" lIns="91440" tIns="45720" rIns="91440" bIns="45720" rtlCol="0"/>
          <a:lstStyle>
            <a:lvl1pPr algn="r">
              <a:defRPr sz="1200"/>
            </a:lvl1pPr>
          </a:lstStyle>
          <a:p>
            <a:fld id="{D994A711-57E3-472F-A905-99564448923E}" type="datetimeFigureOut">
              <a:rPr lang="el-GR" smtClean="0"/>
              <a:t>20/3/2026</a:t>
            </a:fld>
            <a:endParaRPr lang="el-GR"/>
          </a:p>
        </p:txBody>
      </p:sp>
      <p:sp>
        <p:nvSpPr>
          <p:cNvPr id="4" name="Θέση εικόνας διαφάνειας 3"/>
          <p:cNvSpPr>
            <a:spLocks noGrp="1" noRot="1" noChangeAspect="1"/>
          </p:cNvSpPr>
          <p:nvPr>
            <p:ph type="sldImg" idx="2"/>
          </p:nvPr>
        </p:nvSpPr>
        <p:spPr>
          <a:xfrm>
            <a:off x="2905125" y="857250"/>
            <a:ext cx="4116388" cy="2314575"/>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992188" y="3300413"/>
            <a:ext cx="7942262" cy="2700337"/>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6513513"/>
            <a:ext cx="4302125" cy="3444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5622925" y="6513513"/>
            <a:ext cx="4302125" cy="344487"/>
          </a:xfrm>
          <a:prstGeom prst="rect">
            <a:avLst/>
          </a:prstGeom>
        </p:spPr>
        <p:txBody>
          <a:bodyPr vert="horz" lIns="91440" tIns="45720" rIns="91440" bIns="45720" rtlCol="0" anchor="b"/>
          <a:lstStyle>
            <a:lvl1pPr algn="r">
              <a:defRPr sz="1200"/>
            </a:lvl1pPr>
          </a:lstStyle>
          <a:p>
            <a:fld id="{1967711B-45E8-4692-9177-6F16D5318A91}" type="slidenum">
              <a:rPr lang="el-GR" smtClean="0"/>
              <a:t>‹#›</a:t>
            </a:fld>
            <a:endParaRPr lang="el-GR"/>
          </a:p>
        </p:txBody>
      </p:sp>
    </p:spTree>
    <p:extLst>
      <p:ext uri="{BB962C8B-B14F-4D97-AF65-F5344CB8AC3E}">
        <p14:creationId xmlns:p14="http://schemas.microsoft.com/office/powerpoint/2010/main" val="1673163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pic>
        <p:nvPicPr>
          <p:cNvPr id="8" name="Εικόνα 7">
            <a:extLst>
              <a:ext uri="{FF2B5EF4-FFF2-40B4-BE49-F238E27FC236}">
                <a16:creationId xmlns:a16="http://schemas.microsoft.com/office/drawing/2014/main" id="{D0C6C0E5-DD5B-BA78-40FF-F7582005C7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9" y="0"/>
            <a:ext cx="12189461" cy="6858000"/>
          </a:xfrm>
          <a:prstGeom prst="rect">
            <a:avLst/>
          </a:prstGeom>
        </p:spPr>
      </p:pic>
      <p:sp>
        <p:nvSpPr>
          <p:cNvPr id="2" name="Τίτλος 1">
            <a:extLst>
              <a:ext uri="{FF2B5EF4-FFF2-40B4-BE49-F238E27FC236}">
                <a16:creationId xmlns:a16="http://schemas.microsoft.com/office/drawing/2014/main" id="{CEF3DD6A-C41C-BF98-3C60-D704770421F8}"/>
              </a:ext>
            </a:extLst>
          </p:cNvPr>
          <p:cNvSpPr>
            <a:spLocks noGrp="1"/>
          </p:cNvSpPr>
          <p:nvPr>
            <p:ph type="ctrTitle"/>
          </p:nvPr>
        </p:nvSpPr>
        <p:spPr>
          <a:xfrm>
            <a:off x="1417320" y="1395008"/>
            <a:ext cx="9357360" cy="1463675"/>
          </a:xfrm>
        </p:spPr>
        <p:txBody>
          <a:bodyPr anchor="b">
            <a:normAutofit/>
          </a:bodyPr>
          <a:lstStyle>
            <a:lvl1pPr algn="l">
              <a:defRPr sz="3600">
                <a:solidFill>
                  <a:schemeClr val="bg1"/>
                </a:solidFill>
                <a:latin typeface="Trebuchet MS" panose="020B0603020202020204" pitchFamily="34" charset="0"/>
              </a:defRPr>
            </a:lvl1pPr>
          </a:lstStyle>
          <a:p>
            <a:r>
              <a:rPr lang="el-GR" dirty="0"/>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6E1F1562-A7AD-1FD8-C13E-7FFFD730A6E6}"/>
              </a:ext>
            </a:extLst>
          </p:cNvPr>
          <p:cNvSpPr>
            <a:spLocks noGrp="1"/>
          </p:cNvSpPr>
          <p:nvPr>
            <p:ph type="subTitle" idx="1"/>
          </p:nvPr>
        </p:nvSpPr>
        <p:spPr>
          <a:xfrm>
            <a:off x="1417320" y="3036773"/>
            <a:ext cx="6928658" cy="803707"/>
          </a:xfrm>
        </p:spPr>
        <p:txBody>
          <a:bodyPr>
            <a:normAutofit/>
          </a:bodyPr>
          <a:lstStyle>
            <a:lvl1pPr marL="0" indent="0" algn="l">
              <a:buNone/>
              <a:defRPr sz="1600">
                <a:solidFill>
                  <a:srgbClr val="19BEDE"/>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dirty="0"/>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EAEF9C73-72CF-FBDA-2FD3-B2372849EA8C}"/>
              </a:ext>
            </a:extLst>
          </p:cNvPr>
          <p:cNvSpPr>
            <a:spLocks noGrp="1"/>
          </p:cNvSpPr>
          <p:nvPr>
            <p:ph type="dt" sz="half" idx="10"/>
          </p:nvPr>
        </p:nvSpPr>
        <p:spPr/>
        <p:txBody>
          <a:bodyPr/>
          <a:lstStyle/>
          <a:p>
            <a:fld id="{33312B16-8557-4743-8EE6-3DDFEC79069C}" type="datetimeFigureOut">
              <a:rPr lang="el-GR" smtClean="0"/>
              <a:t>20/3/2026</a:t>
            </a:fld>
            <a:endParaRPr lang="el-GR" dirty="0"/>
          </a:p>
        </p:txBody>
      </p:sp>
      <p:sp>
        <p:nvSpPr>
          <p:cNvPr id="5" name="Θέση υποσέλιδου 4">
            <a:extLst>
              <a:ext uri="{FF2B5EF4-FFF2-40B4-BE49-F238E27FC236}">
                <a16:creationId xmlns:a16="http://schemas.microsoft.com/office/drawing/2014/main" id="{32887C82-0744-840D-E8FC-98DB4A29E4B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BAB3BAB-2282-65B1-B77C-BBF5A897F707}"/>
              </a:ext>
            </a:extLst>
          </p:cNvPr>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2071024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DDC8F0F-BA7E-7CB9-3A54-6BEA47971484}"/>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F0B75243-BBCD-43CE-822F-C6F6983528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DBB4CB97-2DE6-EC80-87E7-BD3E198C2D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5733E93E-16E7-C099-DED5-97837B9E7858}"/>
              </a:ext>
            </a:extLst>
          </p:cNvPr>
          <p:cNvSpPr>
            <a:spLocks noGrp="1"/>
          </p:cNvSpPr>
          <p:nvPr>
            <p:ph type="dt" sz="half" idx="10"/>
          </p:nvPr>
        </p:nvSpPr>
        <p:spPr/>
        <p:txBody>
          <a:bodyPr/>
          <a:lstStyle/>
          <a:p>
            <a:fld id="{33312B16-8557-4743-8EE6-3DDFEC79069C}" type="datetimeFigureOut">
              <a:rPr lang="el-GR" smtClean="0"/>
              <a:t>20/3/2026</a:t>
            </a:fld>
            <a:endParaRPr lang="el-GR"/>
          </a:p>
        </p:txBody>
      </p:sp>
      <p:sp>
        <p:nvSpPr>
          <p:cNvPr id="6" name="Θέση υποσέλιδου 5">
            <a:extLst>
              <a:ext uri="{FF2B5EF4-FFF2-40B4-BE49-F238E27FC236}">
                <a16:creationId xmlns:a16="http://schemas.microsoft.com/office/drawing/2014/main" id="{AF45B22E-AFD4-EB40-0F5A-7DDF75411107}"/>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2B6FC40F-9A36-69D8-5960-73B06ADCDBF5}"/>
              </a:ext>
            </a:extLst>
          </p:cNvPr>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3776321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F55BD0E-ACB0-F32F-2E40-61B53F91E9A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59647C48-58F9-1D41-3599-64F8768DB10A}"/>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2EB6C4A-BE76-9C2C-CF1D-3B213480673C}"/>
              </a:ext>
            </a:extLst>
          </p:cNvPr>
          <p:cNvSpPr>
            <a:spLocks noGrp="1"/>
          </p:cNvSpPr>
          <p:nvPr>
            <p:ph type="dt" sz="half" idx="10"/>
          </p:nvPr>
        </p:nvSpPr>
        <p:spPr/>
        <p:txBody>
          <a:bodyPr/>
          <a:lstStyle/>
          <a:p>
            <a:fld id="{33312B16-8557-4743-8EE6-3DDFEC79069C}" type="datetimeFigureOut">
              <a:rPr lang="el-GR" smtClean="0"/>
              <a:t>20/3/2026</a:t>
            </a:fld>
            <a:endParaRPr lang="el-GR"/>
          </a:p>
        </p:txBody>
      </p:sp>
      <p:sp>
        <p:nvSpPr>
          <p:cNvPr id="5" name="Θέση υποσέλιδου 4">
            <a:extLst>
              <a:ext uri="{FF2B5EF4-FFF2-40B4-BE49-F238E27FC236}">
                <a16:creationId xmlns:a16="http://schemas.microsoft.com/office/drawing/2014/main" id="{4102D70D-9B4B-0C37-CBA9-2DE8780220C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202EDDF-5764-A8EC-CADA-CCA704B90D43}"/>
              </a:ext>
            </a:extLst>
          </p:cNvPr>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1816522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B77DC1C3-C346-6B0A-080D-73E65C565F59}"/>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1DBF89DD-2E67-7AAC-5247-4A9E9D00A524}"/>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2C0E958-0C65-C4CA-3376-45E282750974}"/>
              </a:ext>
            </a:extLst>
          </p:cNvPr>
          <p:cNvSpPr>
            <a:spLocks noGrp="1"/>
          </p:cNvSpPr>
          <p:nvPr>
            <p:ph type="dt" sz="half" idx="10"/>
          </p:nvPr>
        </p:nvSpPr>
        <p:spPr/>
        <p:txBody>
          <a:bodyPr/>
          <a:lstStyle/>
          <a:p>
            <a:fld id="{33312B16-8557-4743-8EE6-3DDFEC79069C}" type="datetimeFigureOut">
              <a:rPr lang="el-GR" smtClean="0"/>
              <a:t>20/3/2026</a:t>
            </a:fld>
            <a:endParaRPr lang="el-GR"/>
          </a:p>
        </p:txBody>
      </p:sp>
      <p:sp>
        <p:nvSpPr>
          <p:cNvPr id="5" name="Θέση υποσέλιδου 4">
            <a:extLst>
              <a:ext uri="{FF2B5EF4-FFF2-40B4-BE49-F238E27FC236}">
                <a16:creationId xmlns:a16="http://schemas.microsoft.com/office/drawing/2014/main" id="{B64282EE-F41D-7F6B-2076-C658F59BDB1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B64A46E9-1CC2-A7D2-B18C-69D2B3FBE553}"/>
              </a:ext>
            </a:extLst>
          </p:cNvPr>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2239199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Διαφάνεια τίτλου">
    <p:spTree>
      <p:nvGrpSpPr>
        <p:cNvPr id="1" name=""/>
        <p:cNvGrpSpPr/>
        <p:nvPr/>
      </p:nvGrpSpPr>
      <p:grpSpPr>
        <a:xfrm>
          <a:off x="0" y="0"/>
          <a:ext cx="0" cy="0"/>
          <a:chOff x="0" y="0"/>
          <a:chExt cx="0" cy="0"/>
        </a:xfrm>
      </p:grpSpPr>
      <p:sp>
        <p:nvSpPr>
          <p:cNvPr id="4" name="Θέση ημερομηνίας 3">
            <a:extLst>
              <a:ext uri="{FF2B5EF4-FFF2-40B4-BE49-F238E27FC236}">
                <a16:creationId xmlns:a16="http://schemas.microsoft.com/office/drawing/2014/main" id="{6752D1B5-BA53-6481-474E-2EE7A6D1FF12}"/>
              </a:ext>
            </a:extLst>
          </p:cNvPr>
          <p:cNvSpPr>
            <a:spLocks noGrp="1"/>
          </p:cNvSpPr>
          <p:nvPr>
            <p:ph type="dt" sz="half" idx="10"/>
          </p:nvPr>
        </p:nvSpPr>
        <p:spPr/>
        <p:txBody>
          <a:bodyPr/>
          <a:lstStyle/>
          <a:p>
            <a:fld id="{FA18AEA9-71C6-468C-BEB2-7FB1CAECB70F}" type="datetimeFigureOut">
              <a:rPr lang="el-GR" smtClean="0"/>
              <a:t>20/3/2026</a:t>
            </a:fld>
            <a:endParaRPr lang="el-GR"/>
          </a:p>
        </p:txBody>
      </p:sp>
      <p:sp>
        <p:nvSpPr>
          <p:cNvPr id="5" name="Θέση υποσέλιδου 4">
            <a:extLst>
              <a:ext uri="{FF2B5EF4-FFF2-40B4-BE49-F238E27FC236}">
                <a16:creationId xmlns:a16="http://schemas.microsoft.com/office/drawing/2014/main" id="{DB707AFC-FF13-3D18-A576-6BFF1AD4DF5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BA11A37-CB44-6D2D-E490-97C6255F48DB}"/>
              </a:ext>
            </a:extLst>
          </p:cNvPr>
          <p:cNvSpPr>
            <a:spLocks noGrp="1"/>
          </p:cNvSpPr>
          <p:nvPr>
            <p:ph type="sldNum" sz="quarter" idx="12"/>
          </p:nvPr>
        </p:nvSpPr>
        <p:spPr/>
        <p:txBody>
          <a:bodyPr/>
          <a:lstStyle/>
          <a:p>
            <a:fld id="{F8B1DC26-6129-45E6-B3DE-8F39747A7F71}" type="slidenum">
              <a:rPr lang="el-GR" smtClean="0"/>
              <a:t>‹#›</a:t>
            </a:fld>
            <a:endParaRPr lang="el-GR"/>
          </a:p>
        </p:txBody>
      </p:sp>
      <p:sp>
        <p:nvSpPr>
          <p:cNvPr id="7" name="Θέση τίτλου 1">
            <a:extLst>
              <a:ext uri="{FF2B5EF4-FFF2-40B4-BE49-F238E27FC236}">
                <a16:creationId xmlns:a16="http://schemas.microsoft.com/office/drawing/2014/main" id="{7E16175E-F3D0-4B46-2EE5-9C896A109045}"/>
              </a:ext>
            </a:extLst>
          </p:cNvPr>
          <p:cNvSpPr>
            <a:spLocks noGrp="1"/>
          </p:cNvSpPr>
          <p:nvPr>
            <p:ph type="title"/>
          </p:nvPr>
        </p:nvSpPr>
        <p:spPr>
          <a:xfrm>
            <a:off x="707571" y="887639"/>
            <a:ext cx="10515600" cy="1325563"/>
          </a:xfrm>
          <a:prstGeom prst="rect">
            <a:avLst/>
          </a:prstGeom>
        </p:spPr>
        <p:txBody>
          <a:bodyPr vert="horz" lIns="91440" tIns="45720" rIns="91440" bIns="45720" rtlCol="0" anchor="ctr">
            <a:normAutofit/>
          </a:bodyPr>
          <a:lstStyle/>
          <a:p>
            <a:r>
              <a:rPr lang="el-GR" dirty="0"/>
              <a:t>Κάντε κλικ για να επεξεργαστείτε τον τίτλο υποδείγματος</a:t>
            </a:r>
          </a:p>
        </p:txBody>
      </p:sp>
    </p:spTree>
    <p:extLst>
      <p:ext uri="{BB962C8B-B14F-4D97-AF65-F5344CB8AC3E}">
        <p14:creationId xmlns:p14="http://schemas.microsoft.com/office/powerpoint/2010/main" val="3135145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Τίτλος και περιεχόμενο">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7468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Διαφάνεια τίτλου">
    <p:spTree>
      <p:nvGrpSpPr>
        <p:cNvPr id="1" name=""/>
        <p:cNvGrpSpPr/>
        <p:nvPr/>
      </p:nvGrpSpPr>
      <p:grpSpPr>
        <a:xfrm>
          <a:off x="0" y="0"/>
          <a:ext cx="0" cy="0"/>
          <a:chOff x="0" y="0"/>
          <a:chExt cx="0" cy="0"/>
        </a:xfrm>
      </p:grpSpPr>
      <p:pic>
        <p:nvPicPr>
          <p:cNvPr id="8" name="Εικόνα 7">
            <a:extLst>
              <a:ext uri="{FF2B5EF4-FFF2-40B4-BE49-F238E27FC236}">
                <a16:creationId xmlns:a16="http://schemas.microsoft.com/office/drawing/2014/main" id="{D0C6C0E5-DD5B-BA78-40FF-F7582005C7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9" y="0"/>
            <a:ext cx="12189461" cy="6858000"/>
          </a:xfrm>
          <a:prstGeom prst="rect">
            <a:avLst/>
          </a:prstGeom>
        </p:spPr>
      </p:pic>
      <p:sp>
        <p:nvSpPr>
          <p:cNvPr id="2" name="Τίτλος 1">
            <a:extLst>
              <a:ext uri="{FF2B5EF4-FFF2-40B4-BE49-F238E27FC236}">
                <a16:creationId xmlns:a16="http://schemas.microsoft.com/office/drawing/2014/main" id="{CEF3DD6A-C41C-BF98-3C60-D704770421F8}"/>
              </a:ext>
            </a:extLst>
          </p:cNvPr>
          <p:cNvSpPr>
            <a:spLocks noGrp="1"/>
          </p:cNvSpPr>
          <p:nvPr>
            <p:ph type="ctrTitle"/>
          </p:nvPr>
        </p:nvSpPr>
        <p:spPr>
          <a:xfrm>
            <a:off x="1417320" y="1395008"/>
            <a:ext cx="9357360" cy="1463675"/>
          </a:xfrm>
        </p:spPr>
        <p:txBody>
          <a:bodyPr anchor="b">
            <a:normAutofit/>
          </a:bodyPr>
          <a:lstStyle>
            <a:lvl1pPr algn="l">
              <a:defRPr sz="3600">
                <a:solidFill>
                  <a:schemeClr val="bg1"/>
                </a:solidFill>
                <a:latin typeface="Trebuchet MS" panose="020B0603020202020204" pitchFamily="34" charset="0"/>
              </a:defRPr>
            </a:lvl1pPr>
          </a:lstStyle>
          <a:p>
            <a:r>
              <a:rPr lang="el-GR" dirty="0"/>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6E1F1562-A7AD-1FD8-C13E-7FFFD730A6E6}"/>
              </a:ext>
            </a:extLst>
          </p:cNvPr>
          <p:cNvSpPr>
            <a:spLocks noGrp="1"/>
          </p:cNvSpPr>
          <p:nvPr>
            <p:ph type="subTitle" idx="1"/>
          </p:nvPr>
        </p:nvSpPr>
        <p:spPr>
          <a:xfrm>
            <a:off x="1417320" y="3036773"/>
            <a:ext cx="6928658" cy="803707"/>
          </a:xfrm>
        </p:spPr>
        <p:txBody>
          <a:bodyPr>
            <a:normAutofit/>
          </a:bodyPr>
          <a:lstStyle>
            <a:lvl1pPr marL="0" indent="0" algn="l">
              <a:buNone/>
              <a:defRPr sz="1600">
                <a:solidFill>
                  <a:srgbClr val="19BEDE"/>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dirty="0"/>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EAEF9C73-72CF-FBDA-2FD3-B2372849EA8C}"/>
              </a:ext>
            </a:extLst>
          </p:cNvPr>
          <p:cNvSpPr>
            <a:spLocks noGrp="1"/>
          </p:cNvSpPr>
          <p:nvPr>
            <p:ph type="dt" sz="half" idx="10"/>
          </p:nvPr>
        </p:nvSpPr>
        <p:spPr/>
        <p:txBody>
          <a:bodyPr/>
          <a:lstStyle/>
          <a:p>
            <a:fld id="{33312B16-8557-4743-8EE6-3DDFEC79069C}" type="datetimeFigureOut">
              <a:rPr lang="el-GR" smtClean="0"/>
              <a:t>20/3/2026</a:t>
            </a:fld>
            <a:endParaRPr lang="el-GR" dirty="0"/>
          </a:p>
        </p:txBody>
      </p:sp>
      <p:sp>
        <p:nvSpPr>
          <p:cNvPr id="5" name="Θέση υποσέλιδου 4">
            <a:extLst>
              <a:ext uri="{FF2B5EF4-FFF2-40B4-BE49-F238E27FC236}">
                <a16:creationId xmlns:a16="http://schemas.microsoft.com/office/drawing/2014/main" id="{32887C82-0744-840D-E8FC-98DB4A29E4B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BAB3BAB-2282-65B1-B77C-BBF5A897F707}"/>
              </a:ext>
            </a:extLst>
          </p:cNvPr>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354786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Προσαρμοσμένη διάταξη">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5C51F3F-A005-3BA9-10E2-3A482100AD8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DB6E654C-8964-0AF7-34FF-BD50C2CF211F}"/>
              </a:ext>
            </a:extLst>
          </p:cNvPr>
          <p:cNvSpPr>
            <a:spLocks noGrp="1"/>
          </p:cNvSpPr>
          <p:nvPr>
            <p:ph type="dt" sz="half" idx="10"/>
          </p:nvPr>
        </p:nvSpPr>
        <p:spPr/>
        <p:txBody>
          <a:bodyPr/>
          <a:lstStyle/>
          <a:p>
            <a:fld id="{33312B16-8557-4743-8EE6-3DDFEC79069C}" type="datetimeFigureOut">
              <a:rPr lang="el-GR" smtClean="0"/>
              <a:t>20/3/2026</a:t>
            </a:fld>
            <a:endParaRPr lang="el-GR"/>
          </a:p>
        </p:txBody>
      </p:sp>
      <p:sp>
        <p:nvSpPr>
          <p:cNvPr id="4" name="Θέση υποσέλιδου 3">
            <a:extLst>
              <a:ext uri="{FF2B5EF4-FFF2-40B4-BE49-F238E27FC236}">
                <a16:creationId xmlns:a16="http://schemas.microsoft.com/office/drawing/2014/main" id="{2DA513F4-377C-8213-406E-E05FDA99FCA8}"/>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E66D9FAF-D353-4D75-6242-880A95ACE3F6}"/>
              </a:ext>
            </a:extLst>
          </p:cNvPr>
          <p:cNvSpPr>
            <a:spLocks noGrp="1"/>
          </p:cNvSpPr>
          <p:nvPr>
            <p:ph type="sldNum" sz="quarter" idx="12"/>
          </p:nvPr>
        </p:nvSpPr>
        <p:spPr/>
        <p:txBody>
          <a:bodyPr/>
          <a:lstStyle/>
          <a:p>
            <a:fld id="{C6DD6E9A-F6BC-4101-9D32-73E53CB7934B}" type="slidenum">
              <a:rPr lang="el-GR" smtClean="0"/>
              <a:t>‹#›</a:t>
            </a:fld>
            <a:endParaRPr lang="el-GR"/>
          </a:p>
        </p:txBody>
      </p:sp>
      <p:sp>
        <p:nvSpPr>
          <p:cNvPr id="6" name="Θέση περιεχομένου 2">
            <a:extLst>
              <a:ext uri="{FF2B5EF4-FFF2-40B4-BE49-F238E27FC236}">
                <a16:creationId xmlns:a16="http://schemas.microsoft.com/office/drawing/2014/main" id="{38F1B451-D1F7-FA4D-007E-083E8C9EDCBE}"/>
              </a:ext>
            </a:extLst>
          </p:cNvPr>
          <p:cNvSpPr>
            <a:spLocks noGrp="1"/>
          </p:cNvSpPr>
          <p:nvPr>
            <p:ph idx="1"/>
          </p:nvPr>
        </p:nvSpPr>
        <p:spPr>
          <a:xfrm>
            <a:off x="838200" y="1825625"/>
            <a:ext cx="10515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Tree>
    <p:extLst>
      <p:ext uri="{BB962C8B-B14F-4D97-AF65-F5344CB8AC3E}">
        <p14:creationId xmlns:p14="http://schemas.microsoft.com/office/powerpoint/2010/main" val="1493840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5E5B180-03A5-54B2-FF10-D88D62CB1B6C}"/>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D8BD2AB-2786-DEEA-66E7-D27B1A80A321}"/>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FF7A3B8E-6754-BC80-511E-63AA56052E42}"/>
              </a:ext>
            </a:extLst>
          </p:cNvPr>
          <p:cNvSpPr>
            <a:spLocks noGrp="1"/>
          </p:cNvSpPr>
          <p:nvPr>
            <p:ph type="dt" sz="half" idx="10"/>
          </p:nvPr>
        </p:nvSpPr>
        <p:spPr/>
        <p:txBody>
          <a:bodyPr/>
          <a:lstStyle/>
          <a:p>
            <a:fld id="{33312B16-8557-4743-8EE6-3DDFEC79069C}" type="datetimeFigureOut">
              <a:rPr lang="el-GR" smtClean="0"/>
              <a:t>20/3/2026</a:t>
            </a:fld>
            <a:endParaRPr lang="el-GR"/>
          </a:p>
        </p:txBody>
      </p:sp>
      <p:sp>
        <p:nvSpPr>
          <p:cNvPr id="5" name="Θέση υποσέλιδου 4">
            <a:extLst>
              <a:ext uri="{FF2B5EF4-FFF2-40B4-BE49-F238E27FC236}">
                <a16:creationId xmlns:a16="http://schemas.microsoft.com/office/drawing/2014/main" id="{BD22244D-72CD-2979-F484-8014864503F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7DE94E2-BE2B-0F7F-9628-25ECE7C8DDBC}"/>
              </a:ext>
            </a:extLst>
          </p:cNvPr>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2341818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BC31601-5B7E-E389-2AE1-ABDA92D4B0E2}"/>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C86131FF-6BD8-B2C6-28DD-930B5881A6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4726B1E2-C7FB-27B2-717D-5D4208E3B7BD}"/>
              </a:ext>
            </a:extLst>
          </p:cNvPr>
          <p:cNvSpPr>
            <a:spLocks noGrp="1"/>
          </p:cNvSpPr>
          <p:nvPr>
            <p:ph type="dt" sz="half" idx="10"/>
          </p:nvPr>
        </p:nvSpPr>
        <p:spPr/>
        <p:txBody>
          <a:bodyPr/>
          <a:lstStyle/>
          <a:p>
            <a:fld id="{33312B16-8557-4743-8EE6-3DDFEC79069C}" type="datetimeFigureOut">
              <a:rPr lang="el-GR" smtClean="0"/>
              <a:t>20/3/2026</a:t>
            </a:fld>
            <a:endParaRPr lang="el-GR"/>
          </a:p>
        </p:txBody>
      </p:sp>
      <p:sp>
        <p:nvSpPr>
          <p:cNvPr id="5" name="Θέση υποσέλιδου 4">
            <a:extLst>
              <a:ext uri="{FF2B5EF4-FFF2-40B4-BE49-F238E27FC236}">
                <a16:creationId xmlns:a16="http://schemas.microsoft.com/office/drawing/2014/main" id="{2B663768-C5D9-E0C5-8700-0D441B623D5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157E914-FAC1-1C33-3BE9-CA363AF22B56}"/>
              </a:ext>
            </a:extLst>
          </p:cNvPr>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3140832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ED5962-0662-A4B9-DA37-982F3BC1942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2EBBE3A-CF74-1428-8034-9927074D2269}"/>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26B8698B-2578-4AE5-A22A-F33DC80AAEB9}"/>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2C2523CD-C411-DF42-96BE-5013E8427F8E}"/>
              </a:ext>
            </a:extLst>
          </p:cNvPr>
          <p:cNvSpPr>
            <a:spLocks noGrp="1"/>
          </p:cNvSpPr>
          <p:nvPr>
            <p:ph type="dt" sz="half" idx="10"/>
          </p:nvPr>
        </p:nvSpPr>
        <p:spPr/>
        <p:txBody>
          <a:bodyPr/>
          <a:lstStyle/>
          <a:p>
            <a:fld id="{33312B16-8557-4743-8EE6-3DDFEC79069C}" type="datetimeFigureOut">
              <a:rPr lang="el-GR" smtClean="0"/>
              <a:t>20/3/2026</a:t>
            </a:fld>
            <a:endParaRPr lang="el-GR"/>
          </a:p>
        </p:txBody>
      </p:sp>
      <p:sp>
        <p:nvSpPr>
          <p:cNvPr id="6" name="Θέση υποσέλιδου 5">
            <a:extLst>
              <a:ext uri="{FF2B5EF4-FFF2-40B4-BE49-F238E27FC236}">
                <a16:creationId xmlns:a16="http://schemas.microsoft.com/office/drawing/2014/main" id="{F00A34AE-467F-C56F-F5D0-88345088A7C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8902BEBD-379D-CE1B-D170-5AB319ADCDCA}"/>
              </a:ext>
            </a:extLst>
          </p:cNvPr>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2124960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D81447-91D5-E3FA-4665-322C6E37777E}"/>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7BB54E7-9723-FC84-5E40-FD9C5B5EA2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DFC01F0D-5FB6-E559-65AD-E935293C164C}"/>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7A9E3192-004C-C164-D50A-320CAC785B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8B456367-AB5B-6B8B-AE42-39EAD7C3D14F}"/>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50E4C15F-4F64-8D60-AEC3-0EE18BA892D8}"/>
              </a:ext>
            </a:extLst>
          </p:cNvPr>
          <p:cNvSpPr>
            <a:spLocks noGrp="1"/>
          </p:cNvSpPr>
          <p:nvPr>
            <p:ph type="dt" sz="half" idx="10"/>
          </p:nvPr>
        </p:nvSpPr>
        <p:spPr/>
        <p:txBody>
          <a:bodyPr/>
          <a:lstStyle/>
          <a:p>
            <a:fld id="{33312B16-8557-4743-8EE6-3DDFEC79069C}" type="datetimeFigureOut">
              <a:rPr lang="el-GR" smtClean="0"/>
              <a:t>20/3/2026</a:t>
            </a:fld>
            <a:endParaRPr lang="el-GR"/>
          </a:p>
        </p:txBody>
      </p:sp>
      <p:sp>
        <p:nvSpPr>
          <p:cNvPr id="8" name="Θέση υποσέλιδου 7">
            <a:extLst>
              <a:ext uri="{FF2B5EF4-FFF2-40B4-BE49-F238E27FC236}">
                <a16:creationId xmlns:a16="http://schemas.microsoft.com/office/drawing/2014/main" id="{2BDE0303-FC11-56B8-3B92-8680921BFA12}"/>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33985EC7-CF44-F42B-603E-2ED0A46960BE}"/>
              </a:ext>
            </a:extLst>
          </p:cNvPr>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225930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712C978-79DA-B2DF-BA1E-F79B7076B06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FFC4F3B5-BCDD-E310-F14E-9B644255DCC0}"/>
              </a:ext>
            </a:extLst>
          </p:cNvPr>
          <p:cNvSpPr>
            <a:spLocks noGrp="1"/>
          </p:cNvSpPr>
          <p:nvPr>
            <p:ph type="dt" sz="half" idx="10"/>
          </p:nvPr>
        </p:nvSpPr>
        <p:spPr/>
        <p:txBody>
          <a:bodyPr/>
          <a:lstStyle/>
          <a:p>
            <a:fld id="{33312B16-8557-4743-8EE6-3DDFEC79069C}" type="datetimeFigureOut">
              <a:rPr lang="el-GR" smtClean="0"/>
              <a:t>20/3/2026</a:t>
            </a:fld>
            <a:endParaRPr lang="el-GR"/>
          </a:p>
        </p:txBody>
      </p:sp>
      <p:sp>
        <p:nvSpPr>
          <p:cNvPr id="4" name="Θέση υποσέλιδου 3">
            <a:extLst>
              <a:ext uri="{FF2B5EF4-FFF2-40B4-BE49-F238E27FC236}">
                <a16:creationId xmlns:a16="http://schemas.microsoft.com/office/drawing/2014/main" id="{B0D03EE5-8F19-1B71-D626-2B7DE5A4C101}"/>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3E86306C-C37E-5F48-0ECB-7BD8E9D24CCE}"/>
              </a:ext>
            </a:extLst>
          </p:cNvPr>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972026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7323DC95-1F9B-1304-D7CB-2DFB69813285}"/>
              </a:ext>
            </a:extLst>
          </p:cNvPr>
          <p:cNvSpPr>
            <a:spLocks noGrp="1"/>
          </p:cNvSpPr>
          <p:nvPr>
            <p:ph type="dt" sz="half" idx="10"/>
          </p:nvPr>
        </p:nvSpPr>
        <p:spPr/>
        <p:txBody>
          <a:bodyPr/>
          <a:lstStyle/>
          <a:p>
            <a:fld id="{33312B16-8557-4743-8EE6-3DDFEC79069C}" type="datetimeFigureOut">
              <a:rPr lang="el-GR" smtClean="0"/>
              <a:t>20/3/2026</a:t>
            </a:fld>
            <a:endParaRPr lang="el-GR"/>
          </a:p>
        </p:txBody>
      </p:sp>
      <p:sp>
        <p:nvSpPr>
          <p:cNvPr id="3" name="Θέση υποσέλιδου 2">
            <a:extLst>
              <a:ext uri="{FF2B5EF4-FFF2-40B4-BE49-F238E27FC236}">
                <a16:creationId xmlns:a16="http://schemas.microsoft.com/office/drawing/2014/main" id="{FFEEAAAA-C5B4-8079-5026-3F96E46F0A5C}"/>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9438664D-825B-70E2-B424-B0E48334834F}"/>
              </a:ext>
            </a:extLst>
          </p:cNvPr>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3081542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2D9265-3AED-E571-B24E-474E4433C962}"/>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26D340B-9A85-D1A4-B2A3-B979FECF7E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16F1AF9A-BCBF-4FEE-E23D-9E8716917A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AE209292-DA13-E712-0F08-993783B9C4A1}"/>
              </a:ext>
            </a:extLst>
          </p:cNvPr>
          <p:cNvSpPr>
            <a:spLocks noGrp="1"/>
          </p:cNvSpPr>
          <p:nvPr>
            <p:ph type="dt" sz="half" idx="10"/>
          </p:nvPr>
        </p:nvSpPr>
        <p:spPr/>
        <p:txBody>
          <a:bodyPr/>
          <a:lstStyle/>
          <a:p>
            <a:fld id="{33312B16-8557-4743-8EE6-3DDFEC79069C}" type="datetimeFigureOut">
              <a:rPr lang="el-GR" smtClean="0"/>
              <a:t>20/3/2026</a:t>
            </a:fld>
            <a:endParaRPr lang="el-GR"/>
          </a:p>
        </p:txBody>
      </p:sp>
      <p:sp>
        <p:nvSpPr>
          <p:cNvPr id="6" name="Θέση υποσέλιδου 5">
            <a:extLst>
              <a:ext uri="{FF2B5EF4-FFF2-40B4-BE49-F238E27FC236}">
                <a16:creationId xmlns:a16="http://schemas.microsoft.com/office/drawing/2014/main" id="{BCA5D16D-8992-6C3A-7D88-AB6205BCA122}"/>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CFBF6E2-149E-8E53-CE23-E07A765AF943}"/>
              </a:ext>
            </a:extLst>
          </p:cNvPr>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3998600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Εικόνα 7">
            <a:extLst>
              <a:ext uri="{FF2B5EF4-FFF2-40B4-BE49-F238E27FC236}">
                <a16:creationId xmlns:a16="http://schemas.microsoft.com/office/drawing/2014/main" id="{2396CA78-E66D-AA14-B2F5-C8BA18BBFBF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69" y="0"/>
            <a:ext cx="12189461" cy="6858000"/>
          </a:xfrm>
          <a:prstGeom prst="rect">
            <a:avLst/>
          </a:prstGeom>
        </p:spPr>
      </p:pic>
      <p:sp>
        <p:nvSpPr>
          <p:cNvPr id="2" name="Θέση τίτλου 1">
            <a:extLst>
              <a:ext uri="{FF2B5EF4-FFF2-40B4-BE49-F238E27FC236}">
                <a16:creationId xmlns:a16="http://schemas.microsoft.com/office/drawing/2014/main" id="{751C3A3A-2600-909B-C7FA-BAFEDE7B28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dirty="0"/>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E1C4AA6C-A549-9668-BC95-EFB9918480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C052320E-A551-2E40-8D7A-9CCB3B42C8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312B16-8557-4743-8EE6-3DDFEC79069C}" type="datetimeFigureOut">
              <a:rPr lang="el-GR" smtClean="0"/>
              <a:t>20/3/2026</a:t>
            </a:fld>
            <a:endParaRPr lang="el-GR"/>
          </a:p>
        </p:txBody>
      </p:sp>
      <p:sp>
        <p:nvSpPr>
          <p:cNvPr id="5" name="Θέση υποσέλιδου 4">
            <a:extLst>
              <a:ext uri="{FF2B5EF4-FFF2-40B4-BE49-F238E27FC236}">
                <a16:creationId xmlns:a16="http://schemas.microsoft.com/office/drawing/2014/main" id="{295BD96A-21E8-290D-D80B-E4C72C952E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CA3E2E86-9DD1-AA85-BEF6-A05BBC05D6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ctr">
              <a:defRPr sz="1200">
                <a:solidFill>
                  <a:srgbClr val="0D4F8C"/>
                </a:solidFill>
              </a:defRPr>
            </a:lvl1pPr>
          </a:lstStyle>
          <a:p>
            <a:fld id="{C6DD6E9A-F6BC-4101-9D32-73E53CB7934B}" type="slidenum">
              <a:rPr lang="el-GR" smtClean="0"/>
              <a:pPr/>
              <a:t>‹#›</a:t>
            </a:fld>
            <a:endParaRPr lang="el-GR" dirty="0"/>
          </a:p>
        </p:txBody>
      </p:sp>
      <p:pic>
        <p:nvPicPr>
          <p:cNvPr id="9" name="Εικόνα 8">
            <a:extLst>
              <a:ext uri="{FF2B5EF4-FFF2-40B4-BE49-F238E27FC236}">
                <a16:creationId xmlns:a16="http://schemas.microsoft.com/office/drawing/2014/main" id="{3D71919C-7B8B-91A4-B0A8-D0AF9F0448D2}"/>
              </a:ext>
            </a:extLst>
          </p:cNvPr>
          <p:cNvPicPr>
            <a:picLocks noChangeAspect="1"/>
          </p:cNvPicPr>
          <p:nvPr userDrawn="1"/>
        </p:nvPicPr>
        <p:blipFill>
          <a:blip r:embed="rId15"/>
          <a:stretch>
            <a:fillRect/>
          </a:stretch>
        </p:blipFill>
        <p:spPr>
          <a:xfrm>
            <a:off x="764771" y="6198569"/>
            <a:ext cx="3208713" cy="631482"/>
          </a:xfrm>
          <a:prstGeom prst="rect">
            <a:avLst/>
          </a:prstGeom>
        </p:spPr>
      </p:pic>
    </p:spTree>
    <p:extLst>
      <p:ext uri="{BB962C8B-B14F-4D97-AF65-F5344CB8AC3E}">
        <p14:creationId xmlns:p14="http://schemas.microsoft.com/office/powerpoint/2010/main" val="3038709312"/>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rgbClr val="19BEDE"/>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D4F8C"/>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4F8C"/>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4F8C"/>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4F8C"/>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4F8C"/>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72EFEEE7-16A3-129E-A980-495951F3EEFA}"/>
              </a:ext>
            </a:extLst>
          </p:cNvPr>
          <p:cNvSpPr>
            <a:spLocks noGrp="1"/>
          </p:cNvSpPr>
          <p:nvPr>
            <p:ph type="title"/>
          </p:nvPr>
        </p:nvSpPr>
        <p:spPr>
          <a:xfrm>
            <a:off x="707571" y="887639"/>
            <a:ext cx="10515600" cy="1325563"/>
          </a:xfrm>
          <a:prstGeom prst="rect">
            <a:avLst/>
          </a:prstGeom>
        </p:spPr>
        <p:txBody>
          <a:bodyPr vert="horz" lIns="91440" tIns="45720" rIns="91440" bIns="45720" rtlCol="0" anchor="ctr">
            <a:normAutofit/>
          </a:bodyPr>
          <a:lstStyle/>
          <a:p>
            <a:r>
              <a:rPr lang="el-GR" dirty="0"/>
              <a:t>Κάντε κλικ για να επεξεργαστείτε τον τίτλο υποδείγματος</a:t>
            </a:r>
          </a:p>
        </p:txBody>
      </p:sp>
      <p:sp>
        <p:nvSpPr>
          <p:cNvPr id="4" name="Θέση ημερομηνίας 3">
            <a:extLst>
              <a:ext uri="{FF2B5EF4-FFF2-40B4-BE49-F238E27FC236}">
                <a16:creationId xmlns:a16="http://schemas.microsoft.com/office/drawing/2014/main" id="{6DB554EC-C5F1-0DD1-BF83-B5ECC01592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18AEA9-71C6-468C-BEB2-7FB1CAECB70F}" type="datetimeFigureOut">
              <a:rPr lang="el-GR" smtClean="0"/>
              <a:t>20/3/2026</a:t>
            </a:fld>
            <a:endParaRPr lang="el-GR"/>
          </a:p>
        </p:txBody>
      </p:sp>
      <p:sp>
        <p:nvSpPr>
          <p:cNvPr id="5" name="Θέση υποσέλιδου 4">
            <a:extLst>
              <a:ext uri="{FF2B5EF4-FFF2-40B4-BE49-F238E27FC236}">
                <a16:creationId xmlns:a16="http://schemas.microsoft.com/office/drawing/2014/main" id="{40269398-EA6B-43F4-1772-65E972F5A3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2CDBA4EF-1999-F613-70F6-2AD4EF7FFC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B1DC26-6129-45E6-B3DE-8F39747A7F71}" type="slidenum">
              <a:rPr lang="el-GR" smtClean="0"/>
              <a:t>‹#›</a:t>
            </a:fld>
            <a:endParaRPr lang="el-GR"/>
          </a:p>
        </p:txBody>
      </p:sp>
    </p:spTree>
    <p:extLst>
      <p:ext uri="{BB962C8B-B14F-4D97-AF65-F5344CB8AC3E}">
        <p14:creationId xmlns:p14="http://schemas.microsoft.com/office/powerpoint/2010/main" val="3857993587"/>
      </p:ext>
    </p:ext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latinLnBrk="0" hangingPunct="1">
        <a:lnSpc>
          <a:spcPct val="90000"/>
        </a:lnSpc>
        <a:spcBef>
          <a:spcPct val="0"/>
        </a:spcBef>
        <a:buNone/>
        <a:defRPr sz="3600" kern="1200">
          <a:solidFill>
            <a:srgbClr val="19BEDE"/>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571069"/>
      </p:ext>
    </p:extLst>
  </p:cSld>
  <p:clrMap bg1="lt1" tx1="dk1" bg2="lt2" tx2="dk2" accent1="accent1" accent2="accent2" accent3="accent3" accent4="accent4" accent5="accent5" accent6="accent6" hlink="hlink" folHlink="folHlink"/>
  <p:sldLayoutIdLst>
    <p:sldLayoutId id="2147483677" r:id="rId1"/>
    <p:sldLayoutId id="214748367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adrini@pamth.gov.gr" TargetMode="External"/><Relationship Id="rId2" Type="http://schemas.openxmlformats.org/officeDocument/2006/relationships/hyperlink" Target="mailto:aivazi@pamth.gov.gr" TargetMode="Externa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2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3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3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 Id="rId5" Type="http://schemas.openxmlformats.org/officeDocument/2006/relationships/image" Target="../media/image64.jpg"/><Relationship Id="rId4" Type="http://schemas.openxmlformats.org/officeDocument/2006/relationships/image" Target="../media/image6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408" y="319177"/>
            <a:ext cx="2820837" cy="1414732"/>
          </a:xfrm>
          <a:prstGeom prst="rect">
            <a:avLst/>
          </a:prstGeom>
          <a:solidFill>
            <a:srgbClr val="0D4F8C"/>
          </a:solidFill>
        </p:spPr>
        <p:txBody>
          <a:bodyPr wrap="square" rtlCol="0">
            <a:spAutoFit/>
          </a:bodyPr>
          <a:lstStyle/>
          <a:p>
            <a:endParaRPr lang="el-GR" dirty="0"/>
          </a:p>
        </p:txBody>
      </p:sp>
      <p:sp>
        <p:nvSpPr>
          <p:cNvPr id="2" name="Τίτλος 1">
            <a:extLst>
              <a:ext uri="{FF2B5EF4-FFF2-40B4-BE49-F238E27FC236}">
                <a16:creationId xmlns:a16="http://schemas.microsoft.com/office/drawing/2014/main" id="{4EA2F15A-455E-E61D-541D-C3483ADD1525}"/>
              </a:ext>
            </a:extLst>
          </p:cNvPr>
          <p:cNvSpPr>
            <a:spLocks noGrp="1"/>
          </p:cNvSpPr>
          <p:nvPr>
            <p:ph type="ctrTitle"/>
          </p:nvPr>
        </p:nvSpPr>
        <p:spPr>
          <a:xfrm>
            <a:off x="0" y="570901"/>
            <a:ext cx="12192000" cy="1463675"/>
          </a:xfrm>
        </p:spPr>
        <p:txBody>
          <a:bodyPr anchor="ctr">
            <a:noAutofit/>
          </a:bodyPr>
          <a:lstStyle/>
          <a:p>
            <a:pPr algn="ctr">
              <a:lnSpc>
                <a:spcPct val="120000"/>
              </a:lnSpc>
            </a:pPr>
            <a:r>
              <a:rPr lang="el-GR" sz="1800" b="1" dirty="0"/>
              <a:t>Ενημέρωση – Εκπαίδευση Δικαιούχων </a:t>
            </a:r>
            <a:r>
              <a:rPr lang="el-GR" sz="1800" b="1" i="1" dirty="0"/>
              <a:t>στο πλαίσιο υλοποίησης του </a:t>
            </a:r>
            <a:br>
              <a:rPr lang="el-GR" sz="1800" b="1" dirty="0"/>
            </a:br>
            <a:r>
              <a:rPr lang="el-GR" sz="1800" b="1" dirty="0"/>
              <a:t>Περιφερειακού Προγράμματος  «Ανατολική Μακεδονία, Θράκη» 2021-2027</a:t>
            </a:r>
            <a:br>
              <a:rPr lang="el-GR" sz="1800" b="1" dirty="0"/>
            </a:br>
            <a:br>
              <a:rPr lang="el-GR" sz="2800" b="1" dirty="0"/>
            </a:br>
            <a:r>
              <a:rPr lang="el-GR" sz="2800" dirty="0"/>
              <a:t>Διαδικασία Χρηματοδότησης πράξης</a:t>
            </a:r>
            <a:endParaRPr lang="el-GR" sz="2400" dirty="0"/>
          </a:p>
        </p:txBody>
      </p:sp>
      <p:sp>
        <p:nvSpPr>
          <p:cNvPr id="3" name="Υπότιτλος 2">
            <a:extLst>
              <a:ext uri="{FF2B5EF4-FFF2-40B4-BE49-F238E27FC236}">
                <a16:creationId xmlns:a16="http://schemas.microsoft.com/office/drawing/2014/main" id="{AF4C35F4-0304-55DE-B493-0D5FA8737181}"/>
              </a:ext>
            </a:extLst>
          </p:cNvPr>
          <p:cNvSpPr>
            <a:spLocks noGrp="1"/>
          </p:cNvSpPr>
          <p:nvPr>
            <p:ph type="subTitle" idx="1"/>
          </p:nvPr>
        </p:nvSpPr>
        <p:spPr>
          <a:xfrm>
            <a:off x="1786180" y="3526629"/>
            <a:ext cx="4412998" cy="395891"/>
          </a:xfrm>
        </p:spPr>
        <p:txBody>
          <a:bodyPr>
            <a:normAutofit/>
          </a:bodyPr>
          <a:lstStyle/>
          <a:p>
            <a:pPr algn="ctr"/>
            <a:r>
              <a:rPr lang="el-GR" b="1" dirty="0">
                <a:solidFill>
                  <a:srgbClr val="00BFE0"/>
                </a:solidFill>
              </a:rPr>
              <a:t>Κομοτηνή, 23/03/202</a:t>
            </a:r>
            <a:r>
              <a:rPr lang="en-US" b="1" dirty="0">
                <a:solidFill>
                  <a:srgbClr val="00BFE0"/>
                </a:solidFill>
              </a:rPr>
              <a:t>6</a:t>
            </a:r>
            <a:endParaRPr lang="el-GR" b="1" dirty="0">
              <a:solidFill>
                <a:srgbClr val="00BFE0"/>
              </a:solidFill>
            </a:endParaRPr>
          </a:p>
        </p:txBody>
      </p:sp>
      <p:sp>
        <p:nvSpPr>
          <p:cNvPr id="8" name="7 - TextBox">
            <a:extLst>
              <a:ext uri="{FF2B5EF4-FFF2-40B4-BE49-F238E27FC236}">
                <a16:creationId xmlns:a16="http://schemas.microsoft.com/office/drawing/2014/main" id="{36796C4E-3A2D-4EC5-CE99-A5D7E00A7E3B}"/>
              </a:ext>
            </a:extLst>
          </p:cNvPr>
          <p:cNvSpPr txBox="1">
            <a:spLocks noChangeArrowheads="1"/>
          </p:cNvSpPr>
          <p:nvPr/>
        </p:nvSpPr>
        <p:spPr bwMode="auto">
          <a:xfrm>
            <a:off x="8199323" y="5857489"/>
            <a:ext cx="409179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spcBef>
                <a:spcPct val="0"/>
              </a:spcBef>
              <a:buClrTx/>
              <a:buSzTx/>
              <a:buNone/>
            </a:pPr>
            <a:r>
              <a:rPr lang="el-GR" altLang="el-GR" sz="2000" b="1" dirty="0">
                <a:solidFill>
                  <a:srgbClr val="144E8C"/>
                </a:solidFill>
                <a:latin typeface="Calibri" panose="020F0502020204030204" pitchFamily="34" charset="0"/>
                <a:cs typeface="Arial" panose="020B0604020202020204" pitchFamily="34" charset="0"/>
              </a:rPr>
              <a:t>Παπούδης Ιωάννης</a:t>
            </a:r>
            <a:endParaRPr lang="en-US" altLang="el-GR" sz="2000" b="1" dirty="0">
              <a:solidFill>
                <a:srgbClr val="144E8C"/>
              </a:solidFill>
              <a:latin typeface="Calibri" panose="020F0502020204030204" pitchFamily="34" charset="0"/>
              <a:cs typeface="Arial" panose="020B0604020202020204" pitchFamily="34" charset="0"/>
            </a:endParaRPr>
          </a:p>
          <a:p>
            <a:pPr>
              <a:spcBef>
                <a:spcPct val="0"/>
              </a:spcBef>
              <a:buClrTx/>
              <a:buSzTx/>
              <a:buNone/>
            </a:pPr>
            <a:r>
              <a:rPr lang="el-GR" altLang="el-GR" sz="1600" dirty="0">
                <a:solidFill>
                  <a:srgbClr val="144E8C"/>
                </a:solidFill>
                <a:latin typeface="Calibri" panose="020F0502020204030204" pitchFamily="34" charset="0"/>
                <a:cs typeface="Arial" panose="020B0604020202020204" pitchFamily="34" charset="0"/>
              </a:rPr>
              <a:t>Μονάδα </a:t>
            </a:r>
            <a:r>
              <a:rPr lang="en-US" altLang="el-GR" sz="1600" dirty="0">
                <a:solidFill>
                  <a:srgbClr val="144E8C"/>
                </a:solidFill>
                <a:latin typeface="Calibri" panose="020F0502020204030204" pitchFamily="34" charset="0"/>
                <a:cs typeface="Arial" panose="020B0604020202020204" pitchFamily="34" charset="0"/>
              </a:rPr>
              <a:t>A</a:t>
            </a:r>
            <a:endParaRPr lang="el-GR" altLang="el-GR" sz="1600" dirty="0">
              <a:solidFill>
                <a:srgbClr val="144E8C"/>
              </a:solidFill>
              <a:latin typeface="Calibri" panose="020F0502020204030204" pitchFamily="34" charset="0"/>
              <a:cs typeface="Arial" panose="020B0604020202020204" pitchFamily="34" charset="0"/>
            </a:endParaRPr>
          </a:p>
          <a:p>
            <a:pPr>
              <a:spcBef>
                <a:spcPct val="0"/>
              </a:spcBef>
              <a:buClrTx/>
              <a:buSzTx/>
              <a:buNone/>
            </a:pPr>
            <a:r>
              <a:rPr lang="el-GR" altLang="el-GR" sz="1600" dirty="0">
                <a:solidFill>
                  <a:srgbClr val="144E8C"/>
                </a:solidFill>
                <a:latin typeface="Calibri" panose="020F0502020204030204" pitchFamily="34" charset="0"/>
                <a:cs typeface="Arial" panose="020B0604020202020204" pitchFamily="34" charset="0"/>
              </a:rPr>
              <a:t>25313-52307, </a:t>
            </a:r>
            <a:r>
              <a:rPr lang="en-US" altLang="el-GR" sz="1600" dirty="0">
                <a:solidFill>
                  <a:srgbClr val="144E8C"/>
                </a:solidFill>
                <a:latin typeface="Calibri" panose="020F0502020204030204" pitchFamily="34" charset="0"/>
                <a:cs typeface="Arial" panose="020B0604020202020204" pitchFamily="34" charset="0"/>
              </a:rPr>
              <a:t>ipapoudis@mou.gr</a:t>
            </a:r>
            <a:endParaRPr lang="el-GR" altLang="el-GR" sz="1600" dirty="0">
              <a:solidFill>
                <a:srgbClr val="144E8C"/>
              </a:solidFill>
              <a:latin typeface="Calibri" panose="020F0502020204030204" pitchFamily="34" charset="0"/>
              <a:cs typeface="Arial" panose="020B0604020202020204" pitchFamily="34" charset="0"/>
            </a:endParaRPr>
          </a:p>
        </p:txBody>
      </p:sp>
      <p:pic>
        <p:nvPicPr>
          <p:cNvPr id="6" name="Εικόνα 5" descr="Εικόνα που περιέχει κείμενο, γραμματοσειρά, στιγμιότυπο οθόνης&#10;&#10;Περιγραφή που δημιουργήθηκε αυτόματα">
            <a:extLst>
              <a:ext uri="{FF2B5EF4-FFF2-40B4-BE49-F238E27FC236}">
                <a16:creationId xmlns:a16="http://schemas.microsoft.com/office/drawing/2014/main" id="{4C601897-827B-F776-18F9-3AD47DCDD3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08" y="5857489"/>
            <a:ext cx="3794271" cy="668749"/>
          </a:xfrm>
          <a:prstGeom prst="rect">
            <a:avLst/>
          </a:prstGeom>
        </p:spPr>
      </p:pic>
    </p:spTree>
    <p:extLst>
      <p:ext uri="{BB962C8B-B14F-4D97-AF65-F5344CB8AC3E}">
        <p14:creationId xmlns:p14="http://schemas.microsoft.com/office/powerpoint/2010/main" val="320429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CACE1A1-357C-000E-5639-8BAF0E494512}"/>
              </a:ext>
            </a:extLst>
          </p:cNvPr>
          <p:cNvSpPr>
            <a:spLocks noGrp="1"/>
          </p:cNvSpPr>
          <p:nvPr>
            <p:ph idx="1"/>
          </p:nvPr>
        </p:nvSpPr>
        <p:spPr>
          <a:xfrm>
            <a:off x="838200" y="1690688"/>
            <a:ext cx="10515600" cy="4486275"/>
          </a:xfrm>
        </p:spPr>
        <p:txBody>
          <a:bodyPr>
            <a:normAutofit/>
          </a:bodyPr>
          <a:lstStyle/>
          <a:p>
            <a:pPr marL="0" indent="0" algn="just">
              <a:lnSpc>
                <a:spcPct val="150000"/>
              </a:lnSpc>
              <a:spcBef>
                <a:spcPts val="0"/>
              </a:spcBef>
              <a:buNone/>
            </a:pPr>
            <a:r>
              <a:rPr lang="el-GR" sz="1700" dirty="0"/>
              <a:t>Πριν προχωρήσουμε στο 1</a:t>
            </a:r>
            <a:r>
              <a:rPr lang="el-GR" sz="1700" baseline="30000" dirty="0"/>
              <a:t>ο</a:t>
            </a:r>
            <a:r>
              <a:rPr lang="el-GR" sz="1700" dirty="0"/>
              <a:t> αίτημα κατανομής του έργου, θα πρέπει να έχει εκδοθεί η απόφαση ορισμού διαχειριστή έργου (</a:t>
            </a:r>
            <a:r>
              <a:rPr lang="el-GR" sz="1700" dirty="0" err="1"/>
              <a:t>υπολόγου</a:t>
            </a:r>
            <a:r>
              <a:rPr lang="el-GR" sz="1700" dirty="0"/>
              <a:t>).</a:t>
            </a:r>
          </a:p>
          <a:p>
            <a:pPr marL="0" indent="0" algn="just">
              <a:lnSpc>
                <a:spcPct val="150000"/>
              </a:lnSpc>
              <a:spcBef>
                <a:spcPts val="0"/>
              </a:spcBef>
              <a:buNone/>
            </a:pPr>
            <a:r>
              <a:rPr lang="el-GR" sz="1700" dirty="0"/>
              <a:t>Η απόφαση εκδίδεται από την Διεύθυνση Αναπτυξιακού Προγραμματισμού της Περιφέρειας </a:t>
            </a:r>
          </a:p>
          <a:p>
            <a:pPr marL="0" indent="0" algn="just">
              <a:lnSpc>
                <a:spcPct val="150000"/>
              </a:lnSpc>
              <a:spcBef>
                <a:spcPts val="0"/>
              </a:spcBef>
              <a:buNone/>
            </a:pPr>
            <a:r>
              <a:rPr lang="el-GR" sz="1700" dirty="0"/>
              <a:t>(Υπεύθυνες για την έκδοση: κα Αναστασία </a:t>
            </a:r>
            <a:r>
              <a:rPr lang="el-GR" sz="1700" dirty="0" err="1"/>
              <a:t>Αϊβάζη</a:t>
            </a:r>
            <a:r>
              <a:rPr lang="el-GR" sz="1700" dirty="0"/>
              <a:t>, 25313-52125 </a:t>
            </a:r>
            <a:r>
              <a:rPr lang="en-US" sz="1700" dirty="0">
                <a:hlinkClick r:id="rId2"/>
              </a:rPr>
              <a:t>aivazi@pamth.gov.gr</a:t>
            </a:r>
            <a:r>
              <a:rPr lang="el-GR" sz="1700" dirty="0"/>
              <a:t>, κα Αννίτα </a:t>
            </a:r>
            <a:r>
              <a:rPr lang="el-GR" sz="1700" dirty="0" err="1"/>
              <a:t>Δρίνη</a:t>
            </a:r>
            <a:r>
              <a:rPr lang="el-GR" sz="1700" dirty="0"/>
              <a:t>, 25313-52129 </a:t>
            </a:r>
            <a:r>
              <a:rPr lang="en-US" sz="1700" dirty="0">
                <a:hlinkClick r:id="rId3"/>
              </a:rPr>
              <a:t>adrini@pamth.gov.gr</a:t>
            </a:r>
            <a:r>
              <a:rPr lang="el-GR" sz="1700" dirty="0"/>
              <a:t>)</a:t>
            </a:r>
          </a:p>
        </p:txBody>
      </p:sp>
      <p:sp>
        <p:nvSpPr>
          <p:cNvPr id="5" name="Τίτλος 4">
            <a:extLst>
              <a:ext uri="{FF2B5EF4-FFF2-40B4-BE49-F238E27FC236}">
                <a16:creationId xmlns:a16="http://schemas.microsoft.com/office/drawing/2014/main" id="{F0E7B965-D2E8-DEC6-FFFA-AA062DF84067}"/>
              </a:ext>
            </a:extLst>
          </p:cNvPr>
          <p:cNvSpPr>
            <a:spLocks noGrp="1"/>
          </p:cNvSpPr>
          <p:nvPr>
            <p:ph type="title"/>
          </p:nvPr>
        </p:nvSpPr>
        <p:spPr/>
        <p:txBody>
          <a:bodyPr>
            <a:normAutofit/>
          </a:bodyPr>
          <a:lstStyle/>
          <a:p>
            <a:pPr algn="ctr"/>
            <a:r>
              <a:rPr lang="el-GR" sz="2900" dirty="0"/>
              <a:t>Δημιουργία Αιτήματος Χρηματοδότησης</a:t>
            </a:r>
          </a:p>
        </p:txBody>
      </p:sp>
      <p:pic>
        <p:nvPicPr>
          <p:cNvPr id="8" name="Εικόνα 7">
            <a:extLst>
              <a:ext uri="{FF2B5EF4-FFF2-40B4-BE49-F238E27FC236}">
                <a16:creationId xmlns:a16="http://schemas.microsoft.com/office/drawing/2014/main" id="{625AADEF-62FD-66EF-D683-112118ABAF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2194" y="3429000"/>
            <a:ext cx="2542682" cy="3158455"/>
          </a:xfrm>
          <a:prstGeom prst="rect">
            <a:avLst/>
          </a:prstGeom>
        </p:spPr>
      </p:pic>
      <p:pic>
        <p:nvPicPr>
          <p:cNvPr id="10" name="Εικόνα 9">
            <a:extLst>
              <a:ext uri="{FF2B5EF4-FFF2-40B4-BE49-F238E27FC236}">
                <a16:creationId xmlns:a16="http://schemas.microsoft.com/office/drawing/2014/main" id="{CF2AB929-6941-DB56-B212-9269144262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988" y="4020358"/>
            <a:ext cx="6840436" cy="2222005"/>
          </a:xfrm>
          <a:prstGeom prst="rect">
            <a:avLst/>
          </a:prstGeom>
        </p:spPr>
      </p:pic>
    </p:spTree>
    <p:extLst>
      <p:ext uri="{BB962C8B-B14F-4D97-AF65-F5344CB8AC3E}">
        <p14:creationId xmlns:p14="http://schemas.microsoft.com/office/powerpoint/2010/main" val="3587302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ED3EB8-E7D0-AFB5-21EA-DDA3DCA8E5DD}"/>
              </a:ext>
            </a:extLst>
          </p:cNvPr>
          <p:cNvSpPr>
            <a:spLocks noGrp="1"/>
          </p:cNvSpPr>
          <p:nvPr>
            <p:ph type="title"/>
          </p:nvPr>
        </p:nvSpPr>
        <p:spPr>
          <a:xfrm>
            <a:off x="838200" y="365126"/>
            <a:ext cx="10515600" cy="907160"/>
          </a:xfrm>
        </p:spPr>
        <p:txBody>
          <a:bodyPr>
            <a:normAutofit/>
          </a:bodyPr>
          <a:lstStyle/>
          <a:p>
            <a:pPr algn="ctr"/>
            <a:r>
              <a:rPr lang="el-GR" sz="2900" dirty="0"/>
              <a:t>Δημιουργία Αιτήματος Χρηματοδότησης</a:t>
            </a:r>
          </a:p>
        </p:txBody>
      </p:sp>
      <p:pic>
        <p:nvPicPr>
          <p:cNvPr id="7" name="Θέση περιεχομένου 6">
            <a:extLst>
              <a:ext uri="{FF2B5EF4-FFF2-40B4-BE49-F238E27FC236}">
                <a16:creationId xmlns:a16="http://schemas.microsoft.com/office/drawing/2014/main" id="{20640846-7329-FAC0-E37E-BE7174F722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54772" y="1500885"/>
            <a:ext cx="7256555" cy="4624723"/>
          </a:xfrm>
          <a:prstGeom prst="rect">
            <a:avLst/>
          </a:prstGeom>
        </p:spPr>
      </p:pic>
      <p:cxnSp>
        <p:nvCxnSpPr>
          <p:cNvPr id="8" name="Ευθύγραμμο βέλος σύνδεσης 7">
            <a:extLst>
              <a:ext uri="{FF2B5EF4-FFF2-40B4-BE49-F238E27FC236}">
                <a16:creationId xmlns:a16="http://schemas.microsoft.com/office/drawing/2014/main" id="{43CC088A-87C4-6D47-278F-B08085E22577}"/>
              </a:ext>
            </a:extLst>
          </p:cNvPr>
          <p:cNvCxnSpPr>
            <a:cxnSpLocks/>
          </p:cNvCxnSpPr>
          <p:nvPr/>
        </p:nvCxnSpPr>
        <p:spPr>
          <a:xfrm>
            <a:off x="2959998" y="3577185"/>
            <a:ext cx="1328071"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Οβάλ 8">
            <a:extLst>
              <a:ext uri="{FF2B5EF4-FFF2-40B4-BE49-F238E27FC236}">
                <a16:creationId xmlns:a16="http://schemas.microsoft.com/office/drawing/2014/main" id="{FC182FE6-06E7-3A4B-2F2D-5D67555647C7}"/>
              </a:ext>
            </a:extLst>
          </p:cNvPr>
          <p:cNvSpPr/>
          <p:nvPr/>
        </p:nvSpPr>
        <p:spPr>
          <a:xfrm>
            <a:off x="2731398" y="3348585"/>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1</a:t>
            </a:r>
            <a:endParaRPr lang="en-US" b="1" dirty="0">
              <a:solidFill>
                <a:schemeClr val="bg1"/>
              </a:solidFill>
            </a:endParaRPr>
          </a:p>
        </p:txBody>
      </p:sp>
      <p:sp>
        <p:nvSpPr>
          <p:cNvPr id="10" name="TextBox 9">
            <a:extLst>
              <a:ext uri="{FF2B5EF4-FFF2-40B4-BE49-F238E27FC236}">
                <a16:creationId xmlns:a16="http://schemas.microsoft.com/office/drawing/2014/main" id="{E3C3C4BD-4C8C-3000-F3B9-9C0233E6228C}"/>
              </a:ext>
            </a:extLst>
          </p:cNvPr>
          <p:cNvSpPr txBox="1"/>
          <p:nvPr/>
        </p:nvSpPr>
        <p:spPr>
          <a:xfrm>
            <a:off x="1053326" y="2982668"/>
            <a:ext cx="1611898" cy="1477328"/>
          </a:xfrm>
          <a:prstGeom prst="rect">
            <a:avLst/>
          </a:prstGeom>
          <a:noFill/>
          <a:ln w="19050">
            <a:solidFill>
              <a:srgbClr val="FF0000"/>
            </a:solidFill>
          </a:ln>
        </p:spPr>
        <p:txBody>
          <a:bodyPr wrap="square" rtlCol="0">
            <a:spAutoFit/>
          </a:bodyPr>
          <a:lstStyle/>
          <a:p>
            <a:r>
              <a:rPr lang="el-GR" b="1" dirty="0">
                <a:solidFill>
                  <a:schemeClr val="accent5">
                    <a:lumMod val="50000"/>
                  </a:schemeClr>
                </a:solidFill>
              </a:rPr>
              <a:t>Επιλέγουμε «ΕΣΠΑ 2021-2027 Παρακολούθηση πράξεων»</a:t>
            </a:r>
          </a:p>
        </p:txBody>
      </p:sp>
    </p:spTree>
    <p:extLst>
      <p:ext uri="{BB962C8B-B14F-4D97-AF65-F5344CB8AC3E}">
        <p14:creationId xmlns:p14="http://schemas.microsoft.com/office/powerpoint/2010/main" val="3195321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9FEC2-C796-E7CE-26F3-7197CF523978}"/>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A8BC04C7-C831-A2CB-5E11-015395B221AB}"/>
              </a:ext>
            </a:extLst>
          </p:cNvPr>
          <p:cNvSpPr>
            <a:spLocks noGrp="1"/>
          </p:cNvSpPr>
          <p:nvPr>
            <p:ph type="title"/>
          </p:nvPr>
        </p:nvSpPr>
        <p:spPr>
          <a:xfrm>
            <a:off x="838200" y="365126"/>
            <a:ext cx="10515600" cy="1044224"/>
          </a:xfrm>
        </p:spPr>
        <p:txBody>
          <a:bodyPr>
            <a:normAutofit/>
          </a:bodyPr>
          <a:lstStyle/>
          <a:p>
            <a:pPr algn="ctr"/>
            <a:r>
              <a:rPr lang="el-GR" sz="2900" dirty="0"/>
              <a:t>Δημιουργία Αιτήματος Χρηματοδότησης</a:t>
            </a:r>
          </a:p>
        </p:txBody>
      </p:sp>
      <p:grpSp>
        <p:nvGrpSpPr>
          <p:cNvPr id="19" name="Ομάδα 18">
            <a:extLst>
              <a:ext uri="{FF2B5EF4-FFF2-40B4-BE49-F238E27FC236}">
                <a16:creationId xmlns:a16="http://schemas.microsoft.com/office/drawing/2014/main" id="{344E9840-7DDF-56E6-AAA5-C56276FF5FF0}"/>
              </a:ext>
            </a:extLst>
          </p:cNvPr>
          <p:cNvGrpSpPr/>
          <p:nvPr/>
        </p:nvGrpSpPr>
        <p:grpSpPr>
          <a:xfrm>
            <a:off x="2203382" y="2852929"/>
            <a:ext cx="1556671" cy="457200"/>
            <a:chOff x="2731398" y="3348585"/>
            <a:chExt cx="1556671" cy="457200"/>
          </a:xfrm>
        </p:grpSpPr>
        <p:cxnSp>
          <p:nvCxnSpPr>
            <p:cNvPr id="8" name="Ευθύγραμμο βέλος σύνδεσης 7">
              <a:extLst>
                <a:ext uri="{FF2B5EF4-FFF2-40B4-BE49-F238E27FC236}">
                  <a16:creationId xmlns:a16="http://schemas.microsoft.com/office/drawing/2014/main" id="{8172EBCB-5278-A7F0-314F-3C478BBA513B}"/>
                </a:ext>
              </a:extLst>
            </p:cNvPr>
            <p:cNvCxnSpPr>
              <a:cxnSpLocks/>
            </p:cNvCxnSpPr>
            <p:nvPr/>
          </p:nvCxnSpPr>
          <p:spPr>
            <a:xfrm>
              <a:off x="2959998" y="3577185"/>
              <a:ext cx="1328071"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Οβάλ 8">
              <a:extLst>
                <a:ext uri="{FF2B5EF4-FFF2-40B4-BE49-F238E27FC236}">
                  <a16:creationId xmlns:a16="http://schemas.microsoft.com/office/drawing/2014/main" id="{CF5902C6-BA31-9803-CFF5-86AF54BDAC22}"/>
                </a:ext>
              </a:extLst>
            </p:cNvPr>
            <p:cNvSpPr/>
            <p:nvPr/>
          </p:nvSpPr>
          <p:spPr>
            <a:xfrm>
              <a:off x="2731398" y="3348585"/>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1</a:t>
              </a:r>
              <a:endParaRPr lang="en-US" b="1" dirty="0">
                <a:solidFill>
                  <a:schemeClr val="bg1"/>
                </a:solidFill>
              </a:endParaRPr>
            </a:p>
          </p:txBody>
        </p:sp>
      </p:grpSp>
      <p:sp>
        <p:nvSpPr>
          <p:cNvPr id="10" name="TextBox 9">
            <a:extLst>
              <a:ext uri="{FF2B5EF4-FFF2-40B4-BE49-F238E27FC236}">
                <a16:creationId xmlns:a16="http://schemas.microsoft.com/office/drawing/2014/main" id="{04C26D4E-8D36-DA59-98CC-E2AD0203D669}"/>
              </a:ext>
            </a:extLst>
          </p:cNvPr>
          <p:cNvSpPr txBox="1"/>
          <p:nvPr/>
        </p:nvSpPr>
        <p:spPr>
          <a:xfrm>
            <a:off x="274899" y="2725916"/>
            <a:ext cx="1611898" cy="923330"/>
          </a:xfrm>
          <a:prstGeom prst="rect">
            <a:avLst/>
          </a:prstGeom>
          <a:noFill/>
          <a:ln w="19050">
            <a:solidFill>
              <a:srgbClr val="FF0000"/>
            </a:solidFill>
          </a:ln>
        </p:spPr>
        <p:txBody>
          <a:bodyPr wrap="square" rtlCol="0">
            <a:spAutoFit/>
          </a:bodyPr>
          <a:lstStyle/>
          <a:p>
            <a:r>
              <a:rPr lang="el-GR" b="1" dirty="0">
                <a:solidFill>
                  <a:schemeClr val="accent5">
                    <a:lumMod val="50000"/>
                  </a:schemeClr>
                </a:solidFill>
              </a:rPr>
              <a:t>Επιλέγουμε «</a:t>
            </a:r>
            <a:r>
              <a:rPr lang="en-US" b="1" dirty="0">
                <a:solidFill>
                  <a:schemeClr val="accent5">
                    <a:lumMod val="50000"/>
                  </a:schemeClr>
                </a:solidFill>
              </a:rPr>
              <a:t>4.4 </a:t>
            </a:r>
            <a:r>
              <a:rPr lang="el-GR" b="1" dirty="0">
                <a:solidFill>
                  <a:schemeClr val="accent5">
                    <a:lumMod val="50000"/>
                  </a:schemeClr>
                </a:solidFill>
              </a:rPr>
              <a:t>- Αίτημα Κατανομής</a:t>
            </a:r>
          </a:p>
        </p:txBody>
      </p:sp>
      <p:pic>
        <p:nvPicPr>
          <p:cNvPr id="21" name="Εικόνα 20">
            <a:extLst>
              <a:ext uri="{FF2B5EF4-FFF2-40B4-BE49-F238E27FC236}">
                <a16:creationId xmlns:a16="http://schemas.microsoft.com/office/drawing/2014/main" id="{5A26CB6A-8DB8-79FA-1434-406CC57A0E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3116" y="1535830"/>
            <a:ext cx="4831044" cy="4405186"/>
          </a:xfrm>
          <a:prstGeom prst="rect">
            <a:avLst/>
          </a:prstGeom>
        </p:spPr>
      </p:pic>
      <p:sp>
        <p:nvSpPr>
          <p:cNvPr id="22" name="Ορθογώνιο: Στρογγύλεμα γωνιών 14">
            <a:extLst>
              <a:ext uri="{FF2B5EF4-FFF2-40B4-BE49-F238E27FC236}">
                <a16:creationId xmlns:a16="http://schemas.microsoft.com/office/drawing/2014/main" id="{FCB526AE-0AF8-1BB4-8EBD-14A2B18DF20E}"/>
              </a:ext>
            </a:extLst>
          </p:cNvPr>
          <p:cNvSpPr/>
          <p:nvPr/>
        </p:nvSpPr>
        <p:spPr>
          <a:xfrm>
            <a:off x="3899518" y="2999759"/>
            <a:ext cx="1398875" cy="187822"/>
          </a:xfrm>
          <a:prstGeom prst="round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spTree>
    <p:extLst>
      <p:ext uri="{BB962C8B-B14F-4D97-AF65-F5344CB8AC3E}">
        <p14:creationId xmlns:p14="http://schemas.microsoft.com/office/powerpoint/2010/main" val="2322869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D3600-00BA-007A-7F9E-166E251E374C}"/>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D35741A7-886F-0239-F242-46687749D4D9}"/>
              </a:ext>
            </a:extLst>
          </p:cNvPr>
          <p:cNvSpPr>
            <a:spLocks noGrp="1"/>
          </p:cNvSpPr>
          <p:nvPr>
            <p:ph type="title"/>
          </p:nvPr>
        </p:nvSpPr>
        <p:spPr>
          <a:xfrm>
            <a:off x="838200" y="365125"/>
            <a:ext cx="10515600" cy="1040571"/>
          </a:xfrm>
        </p:spPr>
        <p:txBody>
          <a:bodyPr>
            <a:normAutofit/>
          </a:bodyPr>
          <a:lstStyle/>
          <a:p>
            <a:pPr algn="ctr"/>
            <a:r>
              <a:rPr lang="el-GR" sz="2900" dirty="0"/>
              <a:t>Δημιουργία Αιτήματος Χρηματοδότησης</a:t>
            </a:r>
          </a:p>
        </p:txBody>
      </p:sp>
      <p:sp>
        <p:nvSpPr>
          <p:cNvPr id="10" name="TextBox 9">
            <a:extLst>
              <a:ext uri="{FF2B5EF4-FFF2-40B4-BE49-F238E27FC236}">
                <a16:creationId xmlns:a16="http://schemas.microsoft.com/office/drawing/2014/main" id="{51D63059-7E62-9081-2B47-01C92861C75F}"/>
              </a:ext>
            </a:extLst>
          </p:cNvPr>
          <p:cNvSpPr txBox="1"/>
          <p:nvPr/>
        </p:nvSpPr>
        <p:spPr>
          <a:xfrm>
            <a:off x="10491082" y="3429000"/>
            <a:ext cx="1611898" cy="646331"/>
          </a:xfrm>
          <a:prstGeom prst="rect">
            <a:avLst/>
          </a:prstGeom>
          <a:noFill/>
          <a:ln w="19050">
            <a:solidFill>
              <a:srgbClr val="FF0000"/>
            </a:solidFill>
          </a:ln>
        </p:spPr>
        <p:txBody>
          <a:bodyPr wrap="square" rtlCol="0">
            <a:spAutoFit/>
          </a:bodyPr>
          <a:lstStyle/>
          <a:p>
            <a:r>
              <a:rPr lang="el-GR" b="1" dirty="0">
                <a:solidFill>
                  <a:schemeClr val="accent5">
                    <a:lumMod val="50000"/>
                  </a:schemeClr>
                </a:solidFill>
              </a:rPr>
              <a:t>Επιλέγουμε «Δημιουργία»</a:t>
            </a:r>
          </a:p>
        </p:txBody>
      </p:sp>
      <p:pic>
        <p:nvPicPr>
          <p:cNvPr id="4" name="Εικόνα 3">
            <a:extLst>
              <a:ext uri="{FF2B5EF4-FFF2-40B4-BE49-F238E27FC236}">
                <a16:creationId xmlns:a16="http://schemas.microsoft.com/office/drawing/2014/main" id="{BDD74C05-52C7-C95E-4583-362066ADE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2312"/>
            <a:ext cx="11853017" cy="1607507"/>
          </a:xfrm>
          <a:prstGeom prst="rect">
            <a:avLst/>
          </a:prstGeom>
        </p:spPr>
      </p:pic>
      <p:pic>
        <p:nvPicPr>
          <p:cNvPr id="6" name="Εικόνα 5">
            <a:extLst>
              <a:ext uri="{FF2B5EF4-FFF2-40B4-BE49-F238E27FC236}">
                <a16:creationId xmlns:a16="http://schemas.microsoft.com/office/drawing/2014/main" id="{0C4AC7C5-FF5E-9CC6-E5C6-BC9735334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7049" y="3649544"/>
            <a:ext cx="6217556" cy="1809122"/>
          </a:xfrm>
          <a:prstGeom prst="rect">
            <a:avLst/>
          </a:prstGeom>
        </p:spPr>
      </p:pic>
      <p:cxnSp>
        <p:nvCxnSpPr>
          <p:cNvPr id="8" name="Ευθύγραμμο βέλος σύνδεσης 7">
            <a:extLst>
              <a:ext uri="{FF2B5EF4-FFF2-40B4-BE49-F238E27FC236}">
                <a16:creationId xmlns:a16="http://schemas.microsoft.com/office/drawing/2014/main" id="{A2894ED9-2474-5564-F52F-3ED79ED0D8F2}"/>
              </a:ext>
            </a:extLst>
          </p:cNvPr>
          <p:cNvCxnSpPr>
            <a:cxnSpLocks/>
          </p:cNvCxnSpPr>
          <p:nvPr/>
        </p:nvCxnSpPr>
        <p:spPr>
          <a:xfrm flipV="1">
            <a:off x="11570694" y="2096163"/>
            <a:ext cx="0" cy="73249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Οβάλ 8">
            <a:extLst>
              <a:ext uri="{FF2B5EF4-FFF2-40B4-BE49-F238E27FC236}">
                <a16:creationId xmlns:a16="http://schemas.microsoft.com/office/drawing/2014/main" id="{FA4D2519-F2B2-6396-76DB-5B89DD920EA9}"/>
              </a:ext>
            </a:extLst>
          </p:cNvPr>
          <p:cNvSpPr/>
          <p:nvPr/>
        </p:nvSpPr>
        <p:spPr>
          <a:xfrm>
            <a:off x="11353800" y="2838199"/>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1</a:t>
            </a:r>
            <a:endParaRPr lang="en-US" b="1" dirty="0">
              <a:solidFill>
                <a:schemeClr val="bg1"/>
              </a:solidFill>
            </a:endParaRPr>
          </a:p>
        </p:txBody>
      </p:sp>
      <p:sp>
        <p:nvSpPr>
          <p:cNvPr id="22" name="Ορθογώνιο: Στρογγύλεμα γωνιών 14">
            <a:extLst>
              <a:ext uri="{FF2B5EF4-FFF2-40B4-BE49-F238E27FC236}">
                <a16:creationId xmlns:a16="http://schemas.microsoft.com/office/drawing/2014/main" id="{B3B2317D-070A-BD29-FE46-07F44C9F4D67}"/>
              </a:ext>
            </a:extLst>
          </p:cNvPr>
          <p:cNvSpPr/>
          <p:nvPr/>
        </p:nvSpPr>
        <p:spPr>
          <a:xfrm>
            <a:off x="11246265" y="1768979"/>
            <a:ext cx="606751" cy="317643"/>
          </a:xfrm>
          <a:prstGeom prst="round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cxnSp>
        <p:nvCxnSpPr>
          <p:cNvPr id="12" name="Ευθύγραμμο βέλος σύνδεσης 11">
            <a:extLst>
              <a:ext uri="{FF2B5EF4-FFF2-40B4-BE49-F238E27FC236}">
                <a16:creationId xmlns:a16="http://schemas.microsoft.com/office/drawing/2014/main" id="{B8F5711F-B085-64EE-E27F-DC1F6829193C}"/>
              </a:ext>
            </a:extLst>
          </p:cNvPr>
          <p:cNvCxnSpPr>
            <a:cxnSpLocks/>
          </p:cNvCxnSpPr>
          <p:nvPr/>
        </p:nvCxnSpPr>
        <p:spPr>
          <a:xfrm>
            <a:off x="2854295" y="4208892"/>
            <a:ext cx="653968"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Οβάλ 12">
            <a:extLst>
              <a:ext uri="{FF2B5EF4-FFF2-40B4-BE49-F238E27FC236}">
                <a16:creationId xmlns:a16="http://schemas.microsoft.com/office/drawing/2014/main" id="{3807A221-65C9-046F-0F21-13F765F38AC4}"/>
              </a:ext>
            </a:extLst>
          </p:cNvPr>
          <p:cNvSpPr/>
          <p:nvPr/>
        </p:nvSpPr>
        <p:spPr>
          <a:xfrm>
            <a:off x="2369705" y="4008284"/>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2</a:t>
            </a:r>
            <a:endParaRPr lang="en-US" b="1" dirty="0">
              <a:solidFill>
                <a:schemeClr val="bg1"/>
              </a:solidFill>
            </a:endParaRPr>
          </a:p>
        </p:txBody>
      </p:sp>
      <p:sp>
        <p:nvSpPr>
          <p:cNvPr id="14" name="Ορθογώνιο: Στρογγύλεμα γωνιών 14">
            <a:extLst>
              <a:ext uri="{FF2B5EF4-FFF2-40B4-BE49-F238E27FC236}">
                <a16:creationId xmlns:a16="http://schemas.microsoft.com/office/drawing/2014/main" id="{9E3C7779-8F88-6435-E9EA-D9943E754E08}"/>
              </a:ext>
            </a:extLst>
          </p:cNvPr>
          <p:cNvSpPr/>
          <p:nvPr/>
        </p:nvSpPr>
        <p:spPr>
          <a:xfrm>
            <a:off x="3508263" y="4004926"/>
            <a:ext cx="2987360" cy="368754"/>
          </a:xfrm>
          <a:prstGeom prst="round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sp>
        <p:nvSpPr>
          <p:cNvPr id="15" name="Οβάλ 14">
            <a:extLst>
              <a:ext uri="{FF2B5EF4-FFF2-40B4-BE49-F238E27FC236}">
                <a16:creationId xmlns:a16="http://schemas.microsoft.com/office/drawing/2014/main" id="{B608242A-9969-8573-0B22-D1D4805FC387}"/>
              </a:ext>
            </a:extLst>
          </p:cNvPr>
          <p:cNvSpPr/>
          <p:nvPr/>
        </p:nvSpPr>
        <p:spPr>
          <a:xfrm>
            <a:off x="6870547" y="5013793"/>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3</a:t>
            </a:r>
            <a:endParaRPr lang="en-US" b="1" dirty="0">
              <a:solidFill>
                <a:schemeClr val="bg1"/>
              </a:solidFill>
            </a:endParaRPr>
          </a:p>
        </p:txBody>
      </p:sp>
      <p:sp>
        <p:nvSpPr>
          <p:cNvPr id="16" name="Ορθογώνιο: Στρογγύλεμα γωνιών 14">
            <a:extLst>
              <a:ext uri="{FF2B5EF4-FFF2-40B4-BE49-F238E27FC236}">
                <a16:creationId xmlns:a16="http://schemas.microsoft.com/office/drawing/2014/main" id="{12EBB9AE-3B7D-92A1-797D-E4D8B11571E9}"/>
              </a:ext>
            </a:extLst>
          </p:cNvPr>
          <p:cNvSpPr/>
          <p:nvPr/>
        </p:nvSpPr>
        <p:spPr>
          <a:xfrm>
            <a:off x="7785218" y="5115776"/>
            <a:ext cx="743484" cy="253234"/>
          </a:xfrm>
          <a:prstGeom prst="round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cxnSp>
        <p:nvCxnSpPr>
          <p:cNvPr id="18" name="Ευθύγραμμο βέλος σύνδεσης 17">
            <a:extLst>
              <a:ext uri="{FF2B5EF4-FFF2-40B4-BE49-F238E27FC236}">
                <a16:creationId xmlns:a16="http://schemas.microsoft.com/office/drawing/2014/main" id="{CF2BF0DA-8819-8C10-FFB6-5FC1A9B6402F}"/>
              </a:ext>
            </a:extLst>
          </p:cNvPr>
          <p:cNvCxnSpPr>
            <a:cxnSpLocks/>
          </p:cNvCxnSpPr>
          <p:nvPr/>
        </p:nvCxnSpPr>
        <p:spPr>
          <a:xfrm>
            <a:off x="7327747" y="5242393"/>
            <a:ext cx="465745"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0019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74F06-A493-4F7B-B27D-3EF1D7698EFE}"/>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B7C13435-6758-AD98-90DD-0A4580225479}"/>
              </a:ext>
            </a:extLst>
          </p:cNvPr>
          <p:cNvSpPr>
            <a:spLocks noGrp="1"/>
          </p:cNvSpPr>
          <p:nvPr>
            <p:ph type="title"/>
          </p:nvPr>
        </p:nvSpPr>
        <p:spPr>
          <a:xfrm>
            <a:off x="838200" y="365126"/>
            <a:ext cx="10515600" cy="993892"/>
          </a:xfrm>
        </p:spPr>
        <p:txBody>
          <a:bodyPr>
            <a:normAutofit/>
          </a:bodyPr>
          <a:lstStyle/>
          <a:p>
            <a:pPr algn="ctr"/>
            <a:r>
              <a:rPr lang="el-GR" sz="2900" dirty="0"/>
              <a:t>Δημιουργία Αιτήματος Χρηματοδότησης</a:t>
            </a:r>
          </a:p>
        </p:txBody>
      </p:sp>
      <p:pic>
        <p:nvPicPr>
          <p:cNvPr id="6" name="Θέση περιεχομένου 5">
            <a:extLst>
              <a:ext uri="{FF2B5EF4-FFF2-40B4-BE49-F238E27FC236}">
                <a16:creationId xmlns:a16="http://schemas.microsoft.com/office/drawing/2014/main" id="{642BC58C-7451-A23B-13A8-BC988C6383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2379" y="1690688"/>
            <a:ext cx="10310600" cy="4438374"/>
          </a:xfrm>
          <a:prstGeom prst="rect">
            <a:avLst/>
          </a:prstGeom>
        </p:spPr>
      </p:pic>
      <p:sp>
        <p:nvSpPr>
          <p:cNvPr id="12" name="TextBox 11">
            <a:extLst>
              <a:ext uri="{FF2B5EF4-FFF2-40B4-BE49-F238E27FC236}">
                <a16:creationId xmlns:a16="http://schemas.microsoft.com/office/drawing/2014/main" id="{932BBBC6-F1C1-3592-3F25-629E6B81930D}"/>
              </a:ext>
            </a:extLst>
          </p:cNvPr>
          <p:cNvSpPr txBox="1"/>
          <p:nvPr/>
        </p:nvSpPr>
        <p:spPr>
          <a:xfrm>
            <a:off x="9878280" y="5228230"/>
            <a:ext cx="1475520" cy="646331"/>
          </a:xfrm>
          <a:prstGeom prst="rect">
            <a:avLst/>
          </a:prstGeom>
          <a:noFill/>
          <a:ln w="19050">
            <a:solidFill>
              <a:srgbClr val="FF0000"/>
            </a:solidFill>
          </a:ln>
        </p:spPr>
        <p:txBody>
          <a:bodyPr wrap="square" rtlCol="0">
            <a:spAutoFit/>
          </a:bodyPr>
          <a:lstStyle/>
          <a:p>
            <a:r>
              <a:rPr lang="el-GR" b="1" dirty="0">
                <a:solidFill>
                  <a:schemeClr val="accent5">
                    <a:lumMod val="50000"/>
                  </a:schemeClr>
                </a:solidFill>
              </a:rPr>
              <a:t>Επιλέγουμε «Προσθήκη»</a:t>
            </a:r>
          </a:p>
        </p:txBody>
      </p:sp>
      <p:cxnSp>
        <p:nvCxnSpPr>
          <p:cNvPr id="13" name="Ευθύγραμμο βέλος σύνδεσης 12">
            <a:extLst>
              <a:ext uri="{FF2B5EF4-FFF2-40B4-BE49-F238E27FC236}">
                <a16:creationId xmlns:a16="http://schemas.microsoft.com/office/drawing/2014/main" id="{3E134CEA-2E9C-B933-E565-9C7FC5F1EBC9}"/>
              </a:ext>
            </a:extLst>
          </p:cNvPr>
          <p:cNvCxnSpPr>
            <a:cxnSpLocks/>
          </p:cNvCxnSpPr>
          <p:nvPr/>
        </p:nvCxnSpPr>
        <p:spPr>
          <a:xfrm flipV="1">
            <a:off x="10544335" y="3907871"/>
            <a:ext cx="0" cy="73249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Οβάλ 13">
            <a:extLst>
              <a:ext uri="{FF2B5EF4-FFF2-40B4-BE49-F238E27FC236}">
                <a16:creationId xmlns:a16="http://schemas.microsoft.com/office/drawing/2014/main" id="{0A7B44D8-0041-EC5B-E785-5C0363A44FC0}"/>
              </a:ext>
            </a:extLst>
          </p:cNvPr>
          <p:cNvSpPr/>
          <p:nvPr/>
        </p:nvSpPr>
        <p:spPr>
          <a:xfrm>
            <a:off x="10327441" y="4649907"/>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1</a:t>
            </a:r>
            <a:endParaRPr lang="en-US" b="1" dirty="0">
              <a:solidFill>
                <a:schemeClr val="bg1"/>
              </a:solidFill>
            </a:endParaRPr>
          </a:p>
        </p:txBody>
      </p:sp>
      <p:sp>
        <p:nvSpPr>
          <p:cNvPr id="15" name="Ορθογώνιο: Στρογγύλεμα γωνιών 14">
            <a:extLst>
              <a:ext uri="{FF2B5EF4-FFF2-40B4-BE49-F238E27FC236}">
                <a16:creationId xmlns:a16="http://schemas.microsoft.com/office/drawing/2014/main" id="{7E879219-7A42-F1DB-5EFD-6596C6F48775}"/>
              </a:ext>
            </a:extLst>
          </p:cNvPr>
          <p:cNvSpPr/>
          <p:nvPr/>
        </p:nvSpPr>
        <p:spPr>
          <a:xfrm>
            <a:off x="10219906" y="3580688"/>
            <a:ext cx="606751" cy="210890"/>
          </a:xfrm>
          <a:prstGeom prst="round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spTree>
    <p:extLst>
      <p:ext uri="{BB962C8B-B14F-4D97-AF65-F5344CB8AC3E}">
        <p14:creationId xmlns:p14="http://schemas.microsoft.com/office/powerpoint/2010/main" val="625191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35699-6FD5-5A75-6756-B8094FDCC188}"/>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F94B1ED6-7A3E-5DD5-0E4A-A06DDA79CD7E}"/>
              </a:ext>
            </a:extLst>
          </p:cNvPr>
          <p:cNvSpPr>
            <a:spLocks noGrp="1"/>
          </p:cNvSpPr>
          <p:nvPr>
            <p:ph type="title"/>
          </p:nvPr>
        </p:nvSpPr>
        <p:spPr>
          <a:xfrm>
            <a:off x="838200" y="365126"/>
            <a:ext cx="10515600" cy="923330"/>
          </a:xfrm>
        </p:spPr>
        <p:txBody>
          <a:bodyPr>
            <a:normAutofit/>
          </a:bodyPr>
          <a:lstStyle/>
          <a:p>
            <a:pPr algn="ctr"/>
            <a:r>
              <a:rPr lang="el-GR" sz="2900" dirty="0"/>
              <a:t>Δημιουργία Αιτήματος Χρηματοδότησης</a:t>
            </a:r>
          </a:p>
        </p:txBody>
      </p:sp>
      <p:pic>
        <p:nvPicPr>
          <p:cNvPr id="4" name="Εικόνα 3">
            <a:extLst>
              <a:ext uri="{FF2B5EF4-FFF2-40B4-BE49-F238E27FC236}">
                <a16:creationId xmlns:a16="http://schemas.microsoft.com/office/drawing/2014/main" id="{4F9AE985-7755-6B2C-F68F-704A24B3E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3962" y="1411772"/>
            <a:ext cx="5600465" cy="5206242"/>
          </a:xfrm>
          <a:prstGeom prst="rect">
            <a:avLst/>
          </a:prstGeom>
        </p:spPr>
      </p:pic>
      <p:cxnSp>
        <p:nvCxnSpPr>
          <p:cNvPr id="8" name="Ευθύγραμμο βέλος σύνδεσης 7">
            <a:extLst>
              <a:ext uri="{FF2B5EF4-FFF2-40B4-BE49-F238E27FC236}">
                <a16:creationId xmlns:a16="http://schemas.microsoft.com/office/drawing/2014/main" id="{33F9CCD3-7188-7309-06F5-EA8053B56B59}"/>
              </a:ext>
            </a:extLst>
          </p:cNvPr>
          <p:cNvCxnSpPr>
            <a:cxnSpLocks/>
          </p:cNvCxnSpPr>
          <p:nvPr/>
        </p:nvCxnSpPr>
        <p:spPr>
          <a:xfrm flipH="1">
            <a:off x="6400800" y="2114126"/>
            <a:ext cx="1201701"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Οβάλ 8">
            <a:extLst>
              <a:ext uri="{FF2B5EF4-FFF2-40B4-BE49-F238E27FC236}">
                <a16:creationId xmlns:a16="http://schemas.microsoft.com/office/drawing/2014/main" id="{62B3E92E-F5FF-FF16-4824-973B9A242B2D}"/>
              </a:ext>
            </a:extLst>
          </p:cNvPr>
          <p:cNvSpPr/>
          <p:nvPr/>
        </p:nvSpPr>
        <p:spPr>
          <a:xfrm>
            <a:off x="7373901" y="1885526"/>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1</a:t>
            </a:r>
            <a:endParaRPr lang="en-US" b="1" dirty="0">
              <a:solidFill>
                <a:schemeClr val="bg1"/>
              </a:solidFill>
            </a:endParaRPr>
          </a:p>
        </p:txBody>
      </p:sp>
      <p:sp>
        <p:nvSpPr>
          <p:cNvPr id="10" name="TextBox 9">
            <a:extLst>
              <a:ext uri="{FF2B5EF4-FFF2-40B4-BE49-F238E27FC236}">
                <a16:creationId xmlns:a16="http://schemas.microsoft.com/office/drawing/2014/main" id="{91231153-1222-A1D9-FDBA-5BA0DA864A13}"/>
              </a:ext>
            </a:extLst>
          </p:cNvPr>
          <p:cNvSpPr txBox="1"/>
          <p:nvPr/>
        </p:nvSpPr>
        <p:spPr>
          <a:xfrm>
            <a:off x="8215039" y="1705469"/>
            <a:ext cx="2816483" cy="923330"/>
          </a:xfrm>
          <a:prstGeom prst="rect">
            <a:avLst/>
          </a:prstGeom>
          <a:noFill/>
          <a:ln w="19050">
            <a:solidFill>
              <a:srgbClr val="FF0000"/>
            </a:solidFill>
          </a:ln>
        </p:spPr>
        <p:txBody>
          <a:bodyPr wrap="square" rtlCol="0">
            <a:spAutoFit/>
          </a:bodyPr>
          <a:lstStyle/>
          <a:p>
            <a:r>
              <a:rPr lang="el-GR" b="1" dirty="0">
                <a:solidFill>
                  <a:schemeClr val="accent5">
                    <a:lumMod val="50000"/>
                  </a:schemeClr>
                </a:solidFill>
              </a:rPr>
              <a:t>Επιλέγουμε τον φακό και φέρνει το σύνολο των έργων του φορέα μας</a:t>
            </a:r>
          </a:p>
        </p:txBody>
      </p:sp>
    </p:spTree>
    <p:extLst>
      <p:ext uri="{BB962C8B-B14F-4D97-AF65-F5344CB8AC3E}">
        <p14:creationId xmlns:p14="http://schemas.microsoft.com/office/powerpoint/2010/main" val="525813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E2E38-BBA2-29E3-A7F9-9F81161082E8}"/>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B76D7E5E-84BA-36C7-C8EE-F1672172B2F7}"/>
              </a:ext>
            </a:extLst>
          </p:cNvPr>
          <p:cNvSpPr>
            <a:spLocks noGrp="1"/>
          </p:cNvSpPr>
          <p:nvPr>
            <p:ph type="title"/>
          </p:nvPr>
        </p:nvSpPr>
        <p:spPr>
          <a:xfrm>
            <a:off x="838200" y="365126"/>
            <a:ext cx="10515600" cy="905012"/>
          </a:xfrm>
        </p:spPr>
        <p:txBody>
          <a:bodyPr>
            <a:normAutofit/>
          </a:bodyPr>
          <a:lstStyle/>
          <a:p>
            <a:pPr algn="ctr"/>
            <a:r>
              <a:rPr lang="el-GR" sz="2900" dirty="0"/>
              <a:t>Δημιουργία Αιτήματος Χρηματοδότησης</a:t>
            </a:r>
          </a:p>
        </p:txBody>
      </p:sp>
      <p:sp>
        <p:nvSpPr>
          <p:cNvPr id="9" name="Οβάλ 8">
            <a:extLst>
              <a:ext uri="{FF2B5EF4-FFF2-40B4-BE49-F238E27FC236}">
                <a16:creationId xmlns:a16="http://schemas.microsoft.com/office/drawing/2014/main" id="{C39602CA-BF96-8715-09CA-90265D644D66}"/>
              </a:ext>
            </a:extLst>
          </p:cNvPr>
          <p:cNvSpPr/>
          <p:nvPr/>
        </p:nvSpPr>
        <p:spPr>
          <a:xfrm>
            <a:off x="10590376" y="1187864"/>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1</a:t>
            </a:r>
            <a:endParaRPr lang="en-US" b="1" dirty="0">
              <a:solidFill>
                <a:schemeClr val="bg1"/>
              </a:solidFill>
            </a:endParaRPr>
          </a:p>
        </p:txBody>
      </p:sp>
      <p:sp>
        <p:nvSpPr>
          <p:cNvPr id="10" name="TextBox 9">
            <a:extLst>
              <a:ext uri="{FF2B5EF4-FFF2-40B4-BE49-F238E27FC236}">
                <a16:creationId xmlns:a16="http://schemas.microsoft.com/office/drawing/2014/main" id="{B2F83DDD-4A11-C37C-A3AB-57695858929B}"/>
              </a:ext>
            </a:extLst>
          </p:cNvPr>
          <p:cNvSpPr txBox="1"/>
          <p:nvPr/>
        </p:nvSpPr>
        <p:spPr>
          <a:xfrm>
            <a:off x="5705118" y="1645064"/>
            <a:ext cx="2054463" cy="646331"/>
          </a:xfrm>
          <a:prstGeom prst="rect">
            <a:avLst/>
          </a:prstGeom>
          <a:noFill/>
          <a:ln w="19050">
            <a:solidFill>
              <a:srgbClr val="FF0000"/>
            </a:solidFill>
          </a:ln>
        </p:spPr>
        <p:txBody>
          <a:bodyPr wrap="square" rtlCol="0">
            <a:spAutoFit/>
          </a:bodyPr>
          <a:lstStyle/>
          <a:p>
            <a:r>
              <a:rPr lang="el-GR" b="1" dirty="0">
                <a:solidFill>
                  <a:schemeClr val="accent5">
                    <a:lumMod val="50000"/>
                  </a:schemeClr>
                </a:solidFill>
              </a:rPr>
              <a:t>Είτε επιλέγουμε το έργο από την λίστα</a:t>
            </a:r>
          </a:p>
        </p:txBody>
      </p:sp>
      <p:pic>
        <p:nvPicPr>
          <p:cNvPr id="5" name="Εικόνα 4">
            <a:extLst>
              <a:ext uri="{FF2B5EF4-FFF2-40B4-BE49-F238E27FC236}">
                <a16:creationId xmlns:a16="http://schemas.microsoft.com/office/drawing/2014/main" id="{35F3D261-AFB1-FD35-D11F-13DE3B5A3E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460" y="1307508"/>
            <a:ext cx="4870958" cy="4832647"/>
          </a:xfrm>
          <a:prstGeom prst="rect">
            <a:avLst/>
          </a:prstGeom>
        </p:spPr>
      </p:pic>
      <p:pic>
        <p:nvPicPr>
          <p:cNvPr id="7" name="Εικόνα 6">
            <a:extLst>
              <a:ext uri="{FF2B5EF4-FFF2-40B4-BE49-F238E27FC236}">
                <a16:creationId xmlns:a16="http://schemas.microsoft.com/office/drawing/2014/main" id="{388ECEC8-EB0D-6C0A-3964-9DC194524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5118" y="2537563"/>
            <a:ext cx="5113858" cy="4510537"/>
          </a:xfrm>
          <a:prstGeom prst="rect">
            <a:avLst/>
          </a:prstGeom>
        </p:spPr>
      </p:pic>
      <p:cxnSp>
        <p:nvCxnSpPr>
          <p:cNvPr id="8" name="Ευθύγραμμο βέλος σύνδεσης 7">
            <a:extLst>
              <a:ext uri="{FF2B5EF4-FFF2-40B4-BE49-F238E27FC236}">
                <a16:creationId xmlns:a16="http://schemas.microsoft.com/office/drawing/2014/main" id="{6B1C34CD-6B52-98D6-0D98-EFB3B7986AB9}"/>
              </a:ext>
            </a:extLst>
          </p:cNvPr>
          <p:cNvCxnSpPr>
            <a:cxnSpLocks/>
          </p:cNvCxnSpPr>
          <p:nvPr/>
        </p:nvCxnSpPr>
        <p:spPr>
          <a:xfrm flipH="1">
            <a:off x="5197785" y="2337019"/>
            <a:ext cx="898215" cy="109198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BB6DA83-9A91-7C7B-0E11-9702735F1761}"/>
              </a:ext>
            </a:extLst>
          </p:cNvPr>
          <p:cNvSpPr txBox="1"/>
          <p:nvPr/>
        </p:nvSpPr>
        <p:spPr>
          <a:xfrm>
            <a:off x="9078213" y="2028931"/>
            <a:ext cx="2054463" cy="1200329"/>
          </a:xfrm>
          <a:prstGeom prst="rect">
            <a:avLst/>
          </a:prstGeom>
          <a:noFill/>
          <a:ln w="19050">
            <a:solidFill>
              <a:srgbClr val="FF0000"/>
            </a:solidFill>
          </a:ln>
        </p:spPr>
        <p:txBody>
          <a:bodyPr wrap="square" rtlCol="0">
            <a:spAutoFit/>
          </a:bodyPr>
          <a:lstStyle/>
          <a:p>
            <a:r>
              <a:rPr lang="el-GR" b="1" dirty="0">
                <a:solidFill>
                  <a:schemeClr val="accent5">
                    <a:lumMod val="50000"/>
                  </a:schemeClr>
                </a:solidFill>
              </a:rPr>
              <a:t>Είτε καταχωρούμε τον κωδικό ΟΠΣ και επιλέγουμε το έργο</a:t>
            </a:r>
          </a:p>
        </p:txBody>
      </p:sp>
      <p:cxnSp>
        <p:nvCxnSpPr>
          <p:cNvPr id="14" name="Ευθύγραμμο βέλος σύνδεσης 13">
            <a:extLst>
              <a:ext uri="{FF2B5EF4-FFF2-40B4-BE49-F238E27FC236}">
                <a16:creationId xmlns:a16="http://schemas.microsoft.com/office/drawing/2014/main" id="{A6A026C0-D5FF-55C0-52FF-21954D64BE02}"/>
              </a:ext>
            </a:extLst>
          </p:cNvPr>
          <p:cNvCxnSpPr>
            <a:cxnSpLocks/>
          </p:cNvCxnSpPr>
          <p:nvPr/>
        </p:nvCxnSpPr>
        <p:spPr>
          <a:xfrm>
            <a:off x="10105444" y="3228454"/>
            <a:ext cx="0" cy="37573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Ορθογώνιο: Στρογγύλεμα γωνιών 14">
            <a:extLst>
              <a:ext uri="{FF2B5EF4-FFF2-40B4-BE49-F238E27FC236}">
                <a16:creationId xmlns:a16="http://schemas.microsoft.com/office/drawing/2014/main" id="{575FD2AE-3B43-F318-7995-C9A426F36F49}"/>
              </a:ext>
            </a:extLst>
          </p:cNvPr>
          <p:cNvSpPr/>
          <p:nvPr/>
        </p:nvSpPr>
        <p:spPr>
          <a:xfrm>
            <a:off x="6012180" y="4171623"/>
            <a:ext cx="4464959" cy="375733"/>
          </a:xfrm>
          <a:prstGeom prst="round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spTree>
    <p:extLst>
      <p:ext uri="{BB962C8B-B14F-4D97-AF65-F5344CB8AC3E}">
        <p14:creationId xmlns:p14="http://schemas.microsoft.com/office/powerpoint/2010/main" val="1096388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DDAB1-DF85-1063-6589-05F52DB5A98D}"/>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6A3DD793-5A8F-F690-4AE1-EC8C6DFF8E1A}"/>
              </a:ext>
            </a:extLst>
          </p:cNvPr>
          <p:cNvSpPr>
            <a:spLocks noGrp="1"/>
          </p:cNvSpPr>
          <p:nvPr>
            <p:ph type="title"/>
          </p:nvPr>
        </p:nvSpPr>
        <p:spPr>
          <a:xfrm>
            <a:off x="838200" y="365126"/>
            <a:ext cx="10100417" cy="457200"/>
          </a:xfrm>
        </p:spPr>
        <p:txBody>
          <a:bodyPr>
            <a:normAutofit fontScale="90000"/>
          </a:bodyPr>
          <a:lstStyle/>
          <a:p>
            <a:pPr algn="ctr"/>
            <a:r>
              <a:rPr lang="el-GR" sz="3200" dirty="0"/>
              <a:t>Δημιουργία Αιτήματος Χρηματοδότησης</a:t>
            </a:r>
          </a:p>
        </p:txBody>
      </p:sp>
      <p:pic>
        <p:nvPicPr>
          <p:cNvPr id="5" name="Εικόνα 4">
            <a:extLst>
              <a:ext uri="{FF2B5EF4-FFF2-40B4-BE49-F238E27FC236}">
                <a16:creationId xmlns:a16="http://schemas.microsoft.com/office/drawing/2014/main" id="{84B6C011-1038-AD6B-A1DB-1DDB41A7AE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89" y="984992"/>
            <a:ext cx="5199012" cy="5146614"/>
          </a:xfrm>
          <a:prstGeom prst="rect">
            <a:avLst/>
          </a:prstGeom>
        </p:spPr>
      </p:pic>
      <p:cxnSp>
        <p:nvCxnSpPr>
          <p:cNvPr id="8" name="Ευθύγραμμο βέλος σύνδεσης 7">
            <a:extLst>
              <a:ext uri="{FF2B5EF4-FFF2-40B4-BE49-F238E27FC236}">
                <a16:creationId xmlns:a16="http://schemas.microsoft.com/office/drawing/2014/main" id="{8C7F95BE-823D-F6A4-6769-46A6BFA3D1A9}"/>
              </a:ext>
            </a:extLst>
          </p:cNvPr>
          <p:cNvCxnSpPr>
            <a:cxnSpLocks/>
            <a:stCxn id="9" idx="6"/>
          </p:cNvCxnSpPr>
          <p:nvPr/>
        </p:nvCxnSpPr>
        <p:spPr>
          <a:xfrm flipH="1" flipV="1">
            <a:off x="2730889" y="1917571"/>
            <a:ext cx="1058051" cy="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Οβάλ 8">
            <a:extLst>
              <a:ext uri="{FF2B5EF4-FFF2-40B4-BE49-F238E27FC236}">
                <a16:creationId xmlns:a16="http://schemas.microsoft.com/office/drawing/2014/main" id="{474D1550-A936-D229-B314-9A3803CC4DF9}"/>
              </a:ext>
            </a:extLst>
          </p:cNvPr>
          <p:cNvSpPr/>
          <p:nvPr/>
        </p:nvSpPr>
        <p:spPr>
          <a:xfrm>
            <a:off x="3331740" y="1688972"/>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1</a:t>
            </a:r>
            <a:endParaRPr lang="en-US" b="1" dirty="0">
              <a:solidFill>
                <a:schemeClr val="bg1"/>
              </a:solidFill>
            </a:endParaRPr>
          </a:p>
        </p:txBody>
      </p:sp>
      <p:pic>
        <p:nvPicPr>
          <p:cNvPr id="11" name="Εικόνα 10">
            <a:extLst>
              <a:ext uri="{FF2B5EF4-FFF2-40B4-BE49-F238E27FC236}">
                <a16:creationId xmlns:a16="http://schemas.microsoft.com/office/drawing/2014/main" id="{DBF8AC4C-882D-BDBE-2227-735230B4F2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984991"/>
            <a:ext cx="5160295" cy="4783420"/>
          </a:xfrm>
          <a:prstGeom prst="rect">
            <a:avLst/>
          </a:prstGeom>
        </p:spPr>
      </p:pic>
      <p:sp>
        <p:nvSpPr>
          <p:cNvPr id="12" name="Ορθογώνιο: Στρογγύλεμα γωνιών 14">
            <a:extLst>
              <a:ext uri="{FF2B5EF4-FFF2-40B4-BE49-F238E27FC236}">
                <a16:creationId xmlns:a16="http://schemas.microsoft.com/office/drawing/2014/main" id="{A205F1AE-2EA4-8F0C-C71E-887267FFB64B}"/>
              </a:ext>
            </a:extLst>
          </p:cNvPr>
          <p:cNvSpPr/>
          <p:nvPr/>
        </p:nvSpPr>
        <p:spPr>
          <a:xfrm>
            <a:off x="6430105" y="4230168"/>
            <a:ext cx="3414650" cy="316195"/>
          </a:xfrm>
          <a:prstGeom prst="round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cxnSp>
        <p:nvCxnSpPr>
          <p:cNvPr id="13" name="Ευθύγραμμο βέλος σύνδεσης 12">
            <a:extLst>
              <a:ext uri="{FF2B5EF4-FFF2-40B4-BE49-F238E27FC236}">
                <a16:creationId xmlns:a16="http://schemas.microsoft.com/office/drawing/2014/main" id="{E9AABC2C-01A2-011C-82CA-23677A8F5678}"/>
              </a:ext>
            </a:extLst>
          </p:cNvPr>
          <p:cNvCxnSpPr>
            <a:cxnSpLocks/>
            <a:stCxn id="14" idx="6"/>
          </p:cNvCxnSpPr>
          <p:nvPr/>
        </p:nvCxnSpPr>
        <p:spPr>
          <a:xfrm flipH="1" flipV="1">
            <a:off x="9950665" y="4385882"/>
            <a:ext cx="1058051" cy="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Οβάλ 13">
            <a:extLst>
              <a:ext uri="{FF2B5EF4-FFF2-40B4-BE49-F238E27FC236}">
                <a16:creationId xmlns:a16="http://schemas.microsoft.com/office/drawing/2014/main" id="{7E5F94A7-6C23-6AE5-94CA-CDB7C6B7B390}"/>
              </a:ext>
            </a:extLst>
          </p:cNvPr>
          <p:cNvSpPr/>
          <p:nvPr/>
        </p:nvSpPr>
        <p:spPr>
          <a:xfrm>
            <a:off x="10551516" y="4157283"/>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2</a:t>
            </a:r>
            <a:endParaRPr lang="en-US" b="1" dirty="0">
              <a:solidFill>
                <a:schemeClr val="bg1"/>
              </a:solidFill>
            </a:endParaRPr>
          </a:p>
        </p:txBody>
      </p:sp>
      <p:sp>
        <p:nvSpPr>
          <p:cNvPr id="10" name="TextBox 9">
            <a:extLst>
              <a:ext uri="{FF2B5EF4-FFF2-40B4-BE49-F238E27FC236}">
                <a16:creationId xmlns:a16="http://schemas.microsoft.com/office/drawing/2014/main" id="{00106BA2-B9D9-8607-F967-861115456875}"/>
              </a:ext>
            </a:extLst>
          </p:cNvPr>
          <p:cNvSpPr txBox="1"/>
          <p:nvPr/>
        </p:nvSpPr>
        <p:spPr>
          <a:xfrm>
            <a:off x="6096000" y="5669941"/>
            <a:ext cx="4782033" cy="923330"/>
          </a:xfrm>
          <a:prstGeom prst="rect">
            <a:avLst/>
          </a:prstGeom>
          <a:noFill/>
          <a:ln w="19050">
            <a:solidFill>
              <a:srgbClr val="FF0000"/>
            </a:solidFill>
          </a:ln>
        </p:spPr>
        <p:txBody>
          <a:bodyPr wrap="square" rtlCol="0">
            <a:spAutoFit/>
          </a:bodyPr>
          <a:lstStyle/>
          <a:p>
            <a:r>
              <a:rPr lang="el-GR" b="1" dirty="0">
                <a:solidFill>
                  <a:schemeClr val="accent5">
                    <a:lumMod val="50000"/>
                  </a:schemeClr>
                </a:solidFill>
              </a:rPr>
              <a:t>Επιλέγουμε το φακό (1) και από την λίστα των </a:t>
            </a:r>
            <a:r>
              <a:rPr lang="el-GR" b="1" dirty="0" err="1">
                <a:solidFill>
                  <a:schemeClr val="accent5">
                    <a:lumMod val="50000"/>
                  </a:schemeClr>
                </a:solidFill>
              </a:rPr>
              <a:t>υποέργων</a:t>
            </a:r>
            <a:r>
              <a:rPr lang="el-GR" b="1" dirty="0">
                <a:solidFill>
                  <a:schemeClr val="accent5">
                    <a:lumMod val="50000"/>
                  </a:schemeClr>
                </a:solidFill>
              </a:rPr>
              <a:t> επιλέγουμε το ΥΕ για το οποίο θέλουμε να κάνουμε κατανομή (2)</a:t>
            </a:r>
          </a:p>
        </p:txBody>
      </p:sp>
      <p:sp>
        <p:nvSpPr>
          <p:cNvPr id="3" name="Ορθογώνιο: Στρογγύλεμα γωνιών 14">
            <a:extLst>
              <a:ext uri="{FF2B5EF4-FFF2-40B4-BE49-F238E27FC236}">
                <a16:creationId xmlns:a16="http://schemas.microsoft.com/office/drawing/2014/main" id="{A71BAB58-C95E-2405-E092-D32647239053}"/>
              </a:ext>
            </a:extLst>
          </p:cNvPr>
          <p:cNvSpPr/>
          <p:nvPr/>
        </p:nvSpPr>
        <p:spPr>
          <a:xfrm>
            <a:off x="486279" y="4402463"/>
            <a:ext cx="5304922" cy="370872"/>
          </a:xfrm>
          <a:prstGeom prst="roundRect">
            <a:avLst/>
          </a:prstGeom>
          <a:noFill/>
          <a:ln w="158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spTree>
    <p:extLst>
      <p:ext uri="{BB962C8B-B14F-4D97-AF65-F5344CB8AC3E}">
        <p14:creationId xmlns:p14="http://schemas.microsoft.com/office/powerpoint/2010/main" val="1468948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710B9-A817-3EFB-95CD-7002A183B4E3}"/>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A7746980-EBA8-0D72-B187-ADCCFDECFBE9}"/>
              </a:ext>
            </a:extLst>
          </p:cNvPr>
          <p:cNvSpPr>
            <a:spLocks noGrp="1"/>
          </p:cNvSpPr>
          <p:nvPr>
            <p:ph type="title"/>
          </p:nvPr>
        </p:nvSpPr>
        <p:spPr>
          <a:xfrm>
            <a:off x="838200" y="365126"/>
            <a:ext cx="10100417" cy="457200"/>
          </a:xfrm>
        </p:spPr>
        <p:txBody>
          <a:bodyPr>
            <a:normAutofit fontScale="90000"/>
          </a:bodyPr>
          <a:lstStyle/>
          <a:p>
            <a:pPr algn="ctr"/>
            <a:r>
              <a:rPr lang="el-GR" sz="3200" dirty="0"/>
              <a:t>Δημιουργία Αιτήματος Χρηματοδότησης</a:t>
            </a:r>
          </a:p>
        </p:txBody>
      </p:sp>
      <p:cxnSp>
        <p:nvCxnSpPr>
          <p:cNvPr id="8" name="Ευθύγραμμο βέλος σύνδεσης 7">
            <a:extLst>
              <a:ext uri="{FF2B5EF4-FFF2-40B4-BE49-F238E27FC236}">
                <a16:creationId xmlns:a16="http://schemas.microsoft.com/office/drawing/2014/main" id="{A1FCE77B-0969-65DF-9360-D40CD677AC1E}"/>
              </a:ext>
            </a:extLst>
          </p:cNvPr>
          <p:cNvCxnSpPr>
            <a:cxnSpLocks/>
          </p:cNvCxnSpPr>
          <p:nvPr/>
        </p:nvCxnSpPr>
        <p:spPr>
          <a:xfrm>
            <a:off x="3331740" y="2977249"/>
            <a:ext cx="651111"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Οβάλ 8">
            <a:extLst>
              <a:ext uri="{FF2B5EF4-FFF2-40B4-BE49-F238E27FC236}">
                <a16:creationId xmlns:a16="http://schemas.microsoft.com/office/drawing/2014/main" id="{0A76F8C6-E726-372C-FF06-0655416AB294}"/>
              </a:ext>
            </a:extLst>
          </p:cNvPr>
          <p:cNvSpPr/>
          <p:nvPr/>
        </p:nvSpPr>
        <p:spPr>
          <a:xfrm>
            <a:off x="2874540" y="2748649"/>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1</a:t>
            </a:r>
            <a:endParaRPr lang="en-US" b="1" dirty="0">
              <a:solidFill>
                <a:schemeClr val="bg1"/>
              </a:solidFill>
            </a:endParaRPr>
          </a:p>
        </p:txBody>
      </p:sp>
      <p:sp>
        <p:nvSpPr>
          <p:cNvPr id="12" name="Ορθογώνιο: Στρογγύλεμα γωνιών 14">
            <a:extLst>
              <a:ext uri="{FF2B5EF4-FFF2-40B4-BE49-F238E27FC236}">
                <a16:creationId xmlns:a16="http://schemas.microsoft.com/office/drawing/2014/main" id="{415DC0F9-B023-3BDC-B353-7E73C03D7294}"/>
              </a:ext>
            </a:extLst>
          </p:cNvPr>
          <p:cNvSpPr/>
          <p:nvPr/>
        </p:nvSpPr>
        <p:spPr>
          <a:xfrm>
            <a:off x="6430105" y="4230168"/>
            <a:ext cx="3414650" cy="316195"/>
          </a:xfrm>
          <a:prstGeom prst="round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pic>
        <p:nvPicPr>
          <p:cNvPr id="4" name="Εικόνα 3">
            <a:extLst>
              <a:ext uri="{FF2B5EF4-FFF2-40B4-BE49-F238E27FC236}">
                <a16:creationId xmlns:a16="http://schemas.microsoft.com/office/drawing/2014/main" id="{F3A95EE3-71FA-CDC6-38E0-788AA3A7B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2851" y="935975"/>
            <a:ext cx="6268239" cy="5556899"/>
          </a:xfrm>
          <a:prstGeom prst="rect">
            <a:avLst/>
          </a:prstGeom>
        </p:spPr>
      </p:pic>
      <p:sp>
        <p:nvSpPr>
          <p:cNvPr id="15" name="TextBox 14">
            <a:extLst>
              <a:ext uri="{FF2B5EF4-FFF2-40B4-BE49-F238E27FC236}">
                <a16:creationId xmlns:a16="http://schemas.microsoft.com/office/drawing/2014/main" id="{5F0AA455-E482-39A3-DA92-53C00BC87857}"/>
              </a:ext>
            </a:extLst>
          </p:cNvPr>
          <p:cNvSpPr txBox="1"/>
          <p:nvPr/>
        </p:nvSpPr>
        <p:spPr>
          <a:xfrm>
            <a:off x="564022" y="2559518"/>
            <a:ext cx="2140775" cy="646331"/>
          </a:xfrm>
          <a:prstGeom prst="rect">
            <a:avLst/>
          </a:prstGeom>
          <a:noFill/>
          <a:ln w="19050">
            <a:solidFill>
              <a:srgbClr val="FF0000"/>
            </a:solidFill>
          </a:ln>
        </p:spPr>
        <p:txBody>
          <a:bodyPr wrap="square" rtlCol="0">
            <a:spAutoFit/>
          </a:bodyPr>
          <a:lstStyle/>
          <a:p>
            <a:r>
              <a:rPr lang="el-GR" b="1" dirty="0">
                <a:solidFill>
                  <a:schemeClr val="accent5">
                    <a:lumMod val="50000"/>
                  </a:schemeClr>
                </a:solidFill>
              </a:rPr>
              <a:t>Έρχονται </a:t>
            </a:r>
            <a:r>
              <a:rPr lang="el-GR" b="1" dirty="0" err="1">
                <a:solidFill>
                  <a:schemeClr val="accent5">
                    <a:lumMod val="50000"/>
                  </a:schemeClr>
                </a:solidFill>
              </a:rPr>
              <a:t>προσυμπληρωμένα</a:t>
            </a:r>
            <a:endParaRPr lang="el-GR" b="1" dirty="0">
              <a:solidFill>
                <a:schemeClr val="accent5">
                  <a:lumMod val="50000"/>
                </a:schemeClr>
              </a:solidFill>
            </a:endParaRPr>
          </a:p>
        </p:txBody>
      </p:sp>
      <p:cxnSp>
        <p:nvCxnSpPr>
          <p:cNvPr id="16" name="Ευθύγραμμο βέλος σύνδεσης 15">
            <a:extLst>
              <a:ext uri="{FF2B5EF4-FFF2-40B4-BE49-F238E27FC236}">
                <a16:creationId xmlns:a16="http://schemas.microsoft.com/office/drawing/2014/main" id="{625B1819-22CE-E61E-EB15-08B4598E7503}"/>
              </a:ext>
            </a:extLst>
          </p:cNvPr>
          <p:cNvCxnSpPr>
            <a:cxnSpLocks/>
          </p:cNvCxnSpPr>
          <p:nvPr/>
        </p:nvCxnSpPr>
        <p:spPr>
          <a:xfrm flipV="1">
            <a:off x="3219220" y="2808471"/>
            <a:ext cx="3728511" cy="1043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Ευθύγραμμο βέλος σύνδεσης 12">
            <a:extLst>
              <a:ext uri="{FF2B5EF4-FFF2-40B4-BE49-F238E27FC236}">
                <a16:creationId xmlns:a16="http://schemas.microsoft.com/office/drawing/2014/main" id="{9054FAD1-4DAE-A0ED-4437-D3A648EB02D7}"/>
              </a:ext>
            </a:extLst>
          </p:cNvPr>
          <p:cNvCxnSpPr>
            <a:cxnSpLocks/>
            <a:stCxn id="14" idx="6"/>
          </p:cNvCxnSpPr>
          <p:nvPr/>
        </p:nvCxnSpPr>
        <p:spPr>
          <a:xfrm flipH="1" flipV="1">
            <a:off x="9078994" y="3276042"/>
            <a:ext cx="1058051" cy="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Οβάλ 13">
            <a:extLst>
              <a:ext uri="{FF2B5EF4-FFF2-40B4-BE49-F238E27FC236}">
                <a16:creationId xmlns:a16="http://schemas.microsoft.com/office/drawing/2014/main" id="{899DFB59-387B-7073-84B0-4055309DFA5E}"/>
              </a:ext>
            </a:extLst>
          </p:cNvPr>
          <p:cNvSpPr/>
          <p:nvPr/>
        </p:nvSpPr>
        <p:spPr>
          <a:xfrm>
            <a:off x="9679845" y="3047443"/>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2</a:t>
            </a:r>
            <a:endParaRPr lang="en-US" b="1" dirty="0">
              <a:solidFill>
                <a:schemeClr val="bg1"/>
              </a:solidFill>
            </a:endParaRPr>
          </a:p>
        </p:txBody>
      </p:sp>
      <p:sp>
        <p:nvSpPr>
          <p:cNvPr id="18" name="TextBox 17">
            <a:extLst>
              <a:ext uri="{FF2B5EF4-FFF2-40B4-BE49-F238E27FC236}">
                <a16:creationId xmlns:a16="http://schemas.microsoft.com/office/drawing/2014/main" id="{88893179-5C5B-6275-3F58-CE373F4A53E7}"/>
              </a:ext>
            </a:extLst>
          </p:cNvPr>
          <p:cNvSpPr txBox="1"/>
          <p:nvPr/>
        </p:nvSpPr>
        <p:spPr>
          <a:xfrm>
            <a:off x="10251090" y="1735132"/>
            <a:ext cx="1853067" cy="2062103"/>
          </a:xfrm>
          <a:prstGeom prst="rect">
            <a:avLst/>
          </a:prstGeom>
          <a:noFill/>
          <a:ln w="19050">
            <a:solidFill>
              <a:srgbClr val="FF0000"/>
            </a:solidFill>
          </a:ln>
        </p:spPr>
        <p:txBody>
          <a:bodyPr wrap="square" rtlCol="0">
            <a:spAutoFit/>
          </a:bodyPr>
          <a:lstStyle/>
          <a:p>
            <a:r>
              <a:rPr lang="el-GR" sz="1600" b="1" dirty="0">
                <a:solidFill>
                  <a:schemeClr val="accent5">
                    <a:lumMod val="50000"/>
                  </a:schemeClr>
                </a:solidFill>
              </a:rPr>
              <a:t>Προσθέτουμε τα </a:t>
            </a:r>
            <a:r>
              <a:rPr lang="en-US" sz="1600" b="1" dirty="0">
                <a:solidFill>
                  <a:schemeClr val="accent5">
                    <a:lumMod val="50000"/>
                  </a:schemeClr>
                </a:solidFill>
              </a:rPr>
              <a:t>mail </a:t>
            </a:r>
            <a:r>
              <a:rPr lang="el-GR" sz="1600" b="1" dirty="0">
                <a:solidFill>
                  <a:schemeClr val="accent5">
                    <a:lumMod val="50000"/>
                  </a:schemeClr>
                </a:solidFill>
              </a:rPr>
              <a:t>όσων χρειάζεται να λαμβάνουν γνώση για την πορεία υλοποίησης της κατανομής (πχ ταμίας)</a:t>
            </a:r>
          </a:p>
        </p:txBody>
      </p:sp>
      <p:cxnSp>
        <p:nvCxnSpPr>
          <p:cNvPr id="19" name="Ευθύγραμμο βέλος σύνδεσης 18">
            <a:extLst>
              <a:ext uri="{FF2B5EF4-FFF2-40B4-BE49-F238E27FC236}">
                <a16:creationId xmlns:a16="http://schemas.microsoft.com/office/drawing/2014/main" id="{A191CE7B-36B1-B20E-1778-DE4D0F9FAA81}"/>
              </a:ext>
            </a:extLst>
          </p:cNvPr>
          <p:cNvCxnSpPr>
            <a:cxnSpLocks/>
          </p:cNvCxnSpPr>
          <p:nvPr/>
        </p:nvCxnSpPr>
        <p:spPr>
          <a:xfrm>
            <a:off x="3355908" y="4001568"/>
            <a:ext cx="651111"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Οβάλ 19">
            <a:extLst>
              <a:ext uri="{FF2B5EF4-FFF2-40B4-BE49-F238E27FC236}">
                <a16:creationId xmlns:a16="http://schemas.microsoft.com/office/drawing/2014/main" id="{97C4A537-5FA4-5232-3BDF-4E3BB236F73C}"/>
              </a:ext>
            </a:extLst>
          </p:cNvPr>
          <p:cNvSpPr/>
          <p:nvPr/>
        </p:nvSpPr>
        <p:spPr>
          <a:xfrm>
            <a:off x="2898708" y="3772968"/>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3</a:t>
            </a:r>
            <a:endParaRPr lang="en-US" b="1" dirty="0">
              <a:solidFill>
                <a:schemeClr val="bg1"/>
              </a:solidFill>
            </a:endParaRPr>
          </a:p>
        </p:txBody>
      </p:sp>
      <p:sp>
        <p:nvSpPr>
          <p:cNvPr id="21" name="TextBox 20">
            <a:extLst>
              <a:ext uri="{FF2B5EF4-FFF2-40B4-BE49-F238E27FC236}">
                <a16:creationId xmlns:a16="http://schemas.microsoft.com/office/drawing/2014/main" id="{E62A28A5-960B-50C5-C599-F703D9D294C5}"/>
              </a:ext>
            </a:extLst>
          </p:cNvPr>
          <p:cNvSpPr txBox="1"/>
          <p:nvPr/>
        </p:nvSpPr>
        <p:spPr>
          <a:xfrm>
            <a:off x="564021" y="3683238"/>
            <a:ext cx="2140775" cy="923330"/>
          </a:xfrm>
          <a:prstGeom prst="rect">
            <a:avLst/>
          </a:prstGeom>
          <a:noFill/>
          <a:ln w="19050">
            <a:solidFill>
              <a:srgbClr val="FF0000"/>
            </a:solidFill>
          </a:ln>
        </p:spPr>
        <p:txBody>
          <a:bodyPr wrap="square" rtlCol="0">
            <a:spAutoFit/>
          </a:bodyPr>
          <a:lstStyle/>
          <a:p>
            <a:r>
              <a:rPr lang="el-GR" b="1" dirty="0">
                <a:solidFill>
                  <a:schemeClr val="accent5">
                    <a:lumMod val="50000"/>
                  </a:schemeClr>
                </a:solidFill>
              </a:rPr>
              <a:t>Το ποσό που αιτούμαστε προς κατανομή</a:t>
            </a:r>
          </a:p>
        </p:txBody>
      </p:sp>
      <p:sp>
        <p:nvSpPr>
          <p:cNvPr id="10" name="TextBox 9">
            <a:extLst>
              <a:ext uri="{FF2B5EF4-FFF2-40B4-BE49-F238E27FC236}">
                <a16:creationId xmlns:a16="http://schemas.microsoft.com/office/drawing/2014/main" id="{26F194D7-E487-17B8-7D4A-0B0FFCFEDBE8}"/>
              </a:ext>
            </a:extLst>
          </p:cNvPr>
          <p:cNvSpPr txBox="1"/>
          <p:nvPr/>
        </p:nvSpPr>
        <p:spPr>
          <a:xfrm>
            <a:off x="3982851" y="4641230"/>
            <a:ext cx="7716342" cy="2031325"/>
          </a:xfrm>
          <a:prstGeom prst="rect">
            <a:avLst/>
          </a:prstGeom>
          <a:solidFill>
            <a:schemeClr val="bg1"/>
          </a:solidFill>
          <a:ln w="19050">
            <a:solidFill>
              <a:srgbClr val="FF0000"/>
            </a:solidFill>
          </a:ln>
        </p:spPr>
        <p:txBody>
          <a:bodyPr wrap="square" rtlCol="0">
            <a:spAutoFit/>
          </a:bodyPr>
          <a:lstStyle/>
          <a:p>
            <a:r>
              <a:rPr lang="el-GR" b="1" dirty="0">
                <a:solidFill>
                  <a:schemeClr val="accent5">
                    <a:lumMod val="50000"/>
                  </a:schemeClr>
                </a:solidFill>
              </a:rPr>
              <a:t>Περιγράφουμε το είδος της δαπάνης που πρόκειται να εξοφληθεί με το συγκεκριμένο αίτημα κατανομής. </a:t>
            </a:r>
            <a:endParaRPr lang="en-US" b="1" dirty="0">
              <a:solidFill>
                <a:schemeClr val="accent5">
                  <a:lumMod val="50000"/>
                </a:schemeClr>
              </a:solidFill>
            </a:endParaRPr>
          </a:p>
          <a:p>
            <a:r>
              <a:rPr lang="el-GR" b="1" dirty="0">
                <a:solidFill>
                  <a:schemeClr val="accent5">
                    <a:lumMod val="50000"/>
                  </a:schemeClr>
                </a:solidFill>
              </a:rPr>
              <a:t>Πχ. Εξόφληση 6</a:t>
            </a:r>
            <a:r>
              <a:rPr lang="el-GR" b="1" baseline="30000" dirty="0">
                <a:solidFill>
                  <a:schemeClr val="accent5">
                    <a:lumMod val="50000"/>
                  </a:schemeClr>
                </a:solidFill>
              </a:rPr>
              <a:t>ου</a:t>
            </a:r>
            <a:r>
              <a:rPr lang="el-GR" b="1" dirty="0">
                <a:solidFill>
                  <a:schemeClr val="accent5">
                    <a:lumMod val="50000"/>
                  </a:schemeClr>
                </a:solidFill>
              </a:rPr>
              <a:t> Λογαριασμού έργου, Πληρωμή δαπανών μισθοδοσίας 2</a:t>
            </a:r>
            <a:r>
              <a:rPr lang="el-GR" b="1" baseline="30000" dirty="0">
                <a:solidFill>
                  <a:schemeClr val="accent5">
                    <a:lumMod val="50000"/>
                  </a:schemeClr>
                </a:solidFill>
              </a:rPr>
              <a:t>ου</a:t>
            </a:r>
            <a:r>
              <a:rPr lang="el-GR" b="1" dirty="0">
                <a:solidFill>
                  <a:schemeClr val="accent5">
                    <a:lumMod val="50000"/>
                  </a:schemeClr>
                </a:solidFill>
              </a:rPr>
              <a:t> τριμήνου 2026, Εξόφληση τιμολογίου.</a:t>
            </a:r>
          </a:p>
          <a:p>
            <a:r>
              <a:rPr lang="el-GR" b="1" dirty="0">
                <a:solidFill>
                  <a:schemeClr val="accent5">
                    <a:lumMod val="50000"/>
                  </a:schemeClr>
                </a:solidFill>
              </a:rPr>
              <a:t>Προσθέτουμε στο τέλος τον αριθμό πρωτοκόλλου και την ημερομηνία του διαβιβαστικού εγγράφου που συνοδεύει το αίτημα κατανομής και θα επισυναφθεί στο επόμενο βήμα. </a:t>
            </a:r>
          </a:p>
        </p:txBody>
      </p:sp>
      <p:sp>
        <p:nvSpPr>
          <p:cNvPr id="22" name="Οβάλ 21">
            <a:extLst>
              <a:ext uri="{FF2B5EF4-FFF2-40B4-BE49-F238E27FC236}">
                <a16:creationId xmlns:a16="http://schemas.microsoft.com/office/drawing/2014/main" id="{6BDB07FC-FAB3-4771-45F6-468C5D33E20D}"/>
              </a:ext>
            </a:extLst>
          </p:cNvPr>
          <p:cNvSpPr/>
          <p:nvPr/>
        </p:nvSpPr>
        <p:spPr>
          <a:xfrm>
            <a:off x="3213071" y="5076658"/>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4</a:t>
            </a:r>
            <a:endParaRPr lang="en-US" b="1" dirty="0">
              <a:solidFill>
                <a:schemeClr val="bg1"/>
              </a:solidFill>
            </a:endParaRPr>
          </a:p>
        </p:txBody>
      </p:sp>
      <p:cxnSp>
        <p:nvCxnSpPr>
          <p:cNvPr id="23" name="Ευθύγραμμο βέλος σύνδεσης 22">
            <a:extLst>
              <a:ext uri="{FF2B5EF4-FFF2-40B4-BE49-F238E27FC236}">
                <a16:creationId xmlns:a16="http://schemas.microsoft.com/office/drawing/2014/main" id="{4987C7F6-D864-FBD0-0FB2-B805EE5ECD55}"/>
              </a:ext>
            </a:extLst>
          </p:cNvPr>
          <p:cNvCxnSpPr>
            <a:cxnSpLocks/>
            <a:stCxn id="22" idx="7"/>
          </p:cNvCxnSpPr>
          <p:nvPr/>
        </p:nvCxnSpPr>
        <p:spPr>
          <a:xfrm flipV="1">
            <a:off x="3603316" y="4342436"/>
            <a:ext cx="577789" cy="80117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2813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F38B2-BAF0-A81C-40B0-AC9A7E3A5249}"/>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CF4A10F2-16C1-CC42-5225-17C3B45981B8}"/>
              </a:ext>
            </a:extLst>
          </p:cNvPr>
          <p:cNvSpPr>
            <a:spLocks noGrp="1"/>
          </p:cNvSpPr>
          <p:nvPr>
            <p:ph type="title"/>
          </p:nvPr>
        </p:nvSpPr>
        <p:spPr>
          <a:xfrm>
            <a:off x="838200" y="365126"/>
            <a:ext cx="10100417" cy="457200"/>
          </a:xfrm>
        </p:spPr>
        <p:txBody>
          <a:bodyPr>
            <a:normAutofit fontScale="90000"/>
          </a:bodyPr>
          <a:lstStyle/>
          <a:p>
            <a:pPr algn="ctr"/>
            <a:r>
              <a:rPr lang="el-GR" sz="3200" dirty="0"/>
              <a:t>Δημιουργία Αιτήματος Χρηματοδότησης</a:t>
            </a:r>
          </a:p>
        </p:txBody>
      </p:sp>
      <p:cxnSp>
        <p:nvCxnSpPr>
          <p:cNvPr id="8" name="Ευθύγραμμο βέλος σύνδεσης 7">
            <a:extLst>
              <a:ext uri="{FF2B5EF4-FFF2-40B4-BE49-F238E27FC236}">
                <a16:creationId xmlns:a16="http://schemas.microsoft.com/office/drawing/2014/main" id="{B38EFD20-97C0-A648-4EE8-0F7880DD8208}"/>
              </a:ext>
            </a:extLst>
          </p:cNvPr>
          <p:cNvCxnSpPr>
            <a:cxnSpLocks/>
            <a:stCxn id="9" idx="6"/>
          </p:cNvCxnSpPr>
          <p:nvPr/>
        </p:nvCxnSpPr>
        <p:spPr>
          <a:xfrm flipH="1" flipV="1">
            <a:off x="4521666" y="6264274"/>
            <a:ext cx="752746" cy="2286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Οβάλ 8">
            <a:extLst>
              <a:ext uri="{FF2B5EF4-FFF2-40B4-BE49-F238E27FC236}">
                <a16:creationId xmlns:a16="http://schemas.microsoft.com/office/drawing/2014/main" id="{539C1FF1-DD2F-AD30-CD4B-5DB990F6CCCD}"/>
              </a:ext>
            </a:extLst>
          </p:cNvPr>
          <p:cNvSpPr/>
          <p:nvPr/>
        </p:nvSpPr>
        <p:spPr>
          <a:xfrm>
            <a:off x="4817212" y="6264274"/>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1</a:t>
            </a:r>
            <a:endParaRPr lang="en-US" b="1" dirty="0">
              <a:solidFill>
                <a:schemeClr val="bg1"/>
              </a:solidFill>
            </a:endParaRPr>
          </a:p>
        </p:txBody>
      </p:sp>
      <p:sp>
        <p:nvSpPr>
          <p:cNvPr id="10" name="TextBox 9">
            <a:extLst>
              <a:ext uri="{FF2B5EF4-FFF2-40B4-BE49-F238E27FC236}">
                <a16:creationId xmlns:a16="http://schemas.microsoft.com/office/drawing/2014/main" id="{858C78C8-4345-33A9-67C0-BC38D6D8ED8B}"/>
              </a:ext>
            </a:extLst>
          </p:cNvPr>
          <p:cNvSpPr txBox="1"/>
          <p:nvPr/>
        </p:nvSpPr>
        <p:spPr>
          <a:xfrm>
            <a:off x="5800455" y="3678751"/>
            <a:ext cx="4895508" cy="923330"/>
          </a:xfrm>
          <a:prstGeom prst="rect">
            <a:avLst/>
          </a:prstGeom>
          <a:noFill/>
          <a:ln w="19050">
            <a:solidFill>
              <a:srgbClr val="FF0000"/>
            </a:solidFill>
          </a:ln>
        </p:spPr>
        <p:txBody>
          <a:bodyPr wrap="square" rtlCol="0">
            <a:spAutoFit/>
          </a:bodyPr>
          <a:lstStyle/>
          <a:p>
            <a:r>
              <a:rPr lang="el-GR" b="1" dirty="0">
                <a:solidFill>
                  <a:schemeClr val="accent5">
                    <a:lumMod val="50000"/>
                  </a:schemeClr>
                </a:solidFill>
              </a:rPr>
              <a:t>Επιλέγουμε «Αποδοχή» (1) και στην συνέχεια «Δημιουργία» (2) για να δημιουργηθεί και να αποθηκευτεί προσωρινά το αίτημα κατανομής</a:t>
            </a:r>
          </a:p>
        </p:txBody>
      </p:sp>
      <p:pic>
        <p:nvPicPr>
          <p:cNvPr id="4" name="Εικόνα 3">
            <a:extLst>
              <a:ext uri="{FF2B5EF4-FFF2-40B4-BE49-F238E27FC236}">
                <a16:creationId xmlns:a16="http://schemas.microsoft.com/office/drawing/2014/main" id="{106D5D75-77D5-183B-7BC0-AAFFCA379F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351" y="976602"/>
            <a:ext cx="5274524" cy="5244858"/>
          </a:xfrm>
          <a:prstGeom prst="rect">
            <a:avLst/>
          </a:prstGeom>
        </p:spPr>
      </p:pic>
      <p:pic>
        <p:nvPicPr>
          <p:cNvPr id="7" name="Εικόνα 6">
            <a:extLst>
              <a:ext uri="{FF2B5EF4-FFF2-40B4-BE49-F238E27FC236}">
                <a16:creationId xmlns:a16="http://schemas.microsoft.com/office/drawing/2014/main" id="{95B22F75-C275-1283-24F2-6E02CC5FFD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3558" y="986092"/>
            <a:ext cx="6518620" cy="2528894"/>
          </a:xfrm>
          <a:prstGeom prst="rect">
            <a:avLst/>
          </a:prstGeom>
        </p:spPr>
      </p:pic>
      <p:sp>
        <p:nvSpPr>
          <p:cNvPr id="12" name="Ορθογώνιο: Στρογγύλεμα γωνιών 14">
            <a:extLst>
              <a:ext uri="{FF2B5EF4-FFF2-40B4-BE49-F238E27FC236}">
                <a16:creationId xmlns:a16="http://schemas.microsoft.com/office/drawing/2014/main" id="{D99ABD25-5238-AD84-94C4-DABD4E1A05CE}"/>
              </a:ext>
            </a:extLst>
          </p:cNvPr>
          <p:cNvSpPr/>
          <p:nvPr/>
        </p:nvSpPr>
        <p:spPr>
          <a:xfrm>
            <a:off x="3995623" y="5989039"/>
            <a:ext cx="526043" cy="275235"/>
          </a:xfrm>
          <a:prstGeom prst="round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grpSp>
        <p:nvGrpSpPr>
          <p:cNvPr id="16" name="Ομάδα 15">
            <a:extLst>
              <a:ext uri="{FF2B5EF4-FFF2-40B4-BE49-F238E27FC236}">
                <a16:creationId xmlns:a16="http://schemas.microsoft.com/office/drawing/2014/main" id="{76122B43-F33F-CC9E-D890-CFA8785D1058}"/>
              </a:ext>
            </a:extLst>
          </p:cNvPr>
          <p:cNvGrpSpPr/>
          <p:nvPr/>
        </p:nvGrpSpPr>
        <p:grpSpPr>
          <a:xfrm>
            <a:off x="6096000" y="976602"/>
            <a:ext cx="1058051" cy="457200"/>
            <a:chOff x="9950665" y="4157283"/>
            <a:chExt cx="1058051" cy="457200"/>
          </a:xfrm>
        </p:grpSpPr>
        <p:cxnSp>
          <p:nvCxnSpPr>
            <p:cNvPr id="13" name="Ευθύγραμμο βέλος σύνδεσης 12">
              <a:extLst>
                <a:ext uri="{FF2B5EF4-FFF2-40B4-BE49-F238E27FC236}">
                  <a16:creationId xmlns:a16="http://schemas.microsoft.com/office/drawing/2014/main" id="{EFD62AFF-67C0-35CE-2E98-32385493F35A}"/>
                </a:ext>
              </a:extLst>
            </p:cNvPr>
            <p:cNvCxnSpPr>
              <a:cxnSpLocks/>
              <a:stCxn id="14" idx="6"/>
            </p:cNvCxnSpPr>
            <p:nvPr/>
          </p:nvCxnSpPr>
          <p:spPr>
            <a:xfrm flipH="1" flipV="1">
              <a:off x="9950665" y="4385882"/>
              <a:ext cx="1058051" cy="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Οβάλ 13">
              <a:extLst>
                <a:ext uri="{FF2B5EF4-FFF2-40B4-BE49-F238E27FC236}">
                  <a16:creationId xmlns:a16="http://schemas.microsoft.com/office/drawing/2014/main" id="{F278BFA1-4805-273E-F564-F762C03EADAE}"/>
                </a:ext>
              </a:extLst>
            </p:cNvPr>
            <p:cNvSpPr/>
            <p:nvPr/>
          </p:nvSpPr>
          <p:spPr>
            <a:xfrm>
              <a:off x="10551516" y="4157283"/>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2</a:t>
              </a:r>
              <a:endParaRPr lang="en-US" b="1" dirty="0">
                <a:solidFill>
                  <a:schemeClr val="bg1"/>
                </a:solidFill>
              </a:endParaRPr>
            </a:p>
          </p:txBody>
        </p:sp>
      </p:grpSp>
      <p:pic>
        <p:nvPicPr>
          <p:cNvPr id="18" name="Εικόνα 17">
            <a:extLst>
              <a:ext uri="{FF2B5EF4-FFF2-40B4-BE49-F238E27FC236}">
                <a16:creationId xmlns:a16="http://schemas.microsoft.com/office/drawing/2014/main" id="{BD1C9E29-7D9D-1D25-9008-611C5F0BE4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0455" y="4841079"/>
            <a:ext cx="5136050" cy="1651795"/>
          </a:xfrm>
          <a:prstGeom prst="rect">
            <a:avLst/>
          </a:prstGeom>
        </p:spPr>
      </p:pic>
    </p:spTree>
    <p:extLst>
      <p:ext uri="{BB962C8B-B14F-4D97-AF65-F5344CB8AC3E}">
        <p14:creationId xmlns:p14="http://schemas.microsoft.com/office/powerpoint/2010/main" val="3673778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ED3EB8-E7D0-AFB5-21EA-DDA3DCA8E5DD}"/>
              </a:ext>
            </a:extLst>
          </p:cNvPr>
          <p:cNvSpPr>
            <a:spLocks noGrp="1"/>
          </p:cNvSpPr>
          <p:nvPr>
            <p:ph type="title"/>
          </p:nvPr>
        </p:nvSpPr>
        <p:spPr/>
        <p:txBody>
          <a:bodyPr>
            <a:normAutofit/>
          </a:bodyPr>
          <a:lstStyle/>
          <a:p>
            <a:pPr algn="ctr"/>
            <a:r>
              <a:rPr lang="el-GR" sz="3200" dirty="0"/>
              <a:t>Θεσμικό Πλαίσιο Διαδικασίας Χρηματοδότησης Πράξης</a:t>
            </a:r>
          </a:p>
        </p:txBody>
      </p:sp>
      <p:sp>
        <p:nvSpPr>
          <p:cNvPr id="3" name="Θέση περιεχομένου 2">
            <a:extLst>
              <a:ext uri="{FF2B5EF4-FFF2-40B4-BE49-F238E27FC236}">
                <a16:creationId xmlns:a16="http://schemas.microsoft.com/office/drawing/2014/main" id="{8CACE1A1-357C-000E-5639-8BAF0E494512}"/>
              </a:ext>
            </a:extLst>
          </p:cNvPr>
          <p:cNvSpPr>
            <a:spLocks noGrp="1"/>
          </p:cNvSpPr>
          <p:nvPr>
            <p:ph idx="1"/>
          </p:nvPr>
        </p:nvSpPr>
        <p:spPr>
          <a:xfrm>
            <a:off x="838200" y="1690688"/>
            <a:ext cx="10515600" cy="4486275"/>
          </a:xfrm>
        </p:spPr>
        <p:txBody>
          <a:bodyPr>
            <a:normAutofit fontScale="77500" lnSpcReduction="20000"/>
          </a:bodyPr>
          <a:lstStyle/>
          <a:p>
            <a:pPr marL="0" indent="0" algn="l">
              <a:buNone/>
            </a:pPr>
            <a:r>
              <a:rPr lang="el-GR" sz="2400" dirty="0"/>
              <a:t>Από </a:t>
            </a:r>
            <a:r>
              <a:rPr lang="el-GR" sz="2500" b="1" dirty="0">
                <a:solidFill>
                  <a:srgbClr val="7FC34C"/>
                </a:solidFill>
              </a:rPr>
              <a:t>1/1/2026</a:t>
            </a:r>
            <a:r>
              <a:rPr lang="el-GR" sz="2400" dirty="0"/>
              <a:t> έχει τεθεί σε πλήρη εφαρμογή το νέο θεσμικό πλαίσιο που αφορά τις</a:t>
            </a:r>
          </a:p>
          <a:p>
            <a:pPr marL="0" indent="0" algn="l">
              <a:buNone/>
            </a:pPr>
            <a:r>
              <a:rPr lang="el-GR" sz="2400" dirty="0"/>
              <a:t>διαδικασίες χρηματοδότησης πράξεων.</a:t>
            </a:r>
          </a:p>
          <a:p>
            <a:pPr marL="0" indent="0" algn="l">
              <a:lnSpc>
                <a:spcPct val="120000"/>
              </a:lnSpc>
              <a:buNone/>
            </a:pPr>
            <a:r>
              <a:rPr lang="el-GR" sz="2400" dirty="0"/>
              <a:t>Οι διαδικασίες αυτές περιγράφονται:</a:t>
            </a:r>
          </a:p>
          <a:p>
            <a:pPr marL="0" indent="0" algn="l">
              <a:lnSpc>
                <a:spcPct val="120000"/>
              </a:lnSpc>
              <a:buNone/>
            </a:pPr>
            <a:endParaRPr lang="el-GR" sz="2400" dirty="0"/>
          </a:p>
          <a:p>
            <a:pPr algn="just">
              <a:lnSpc>
                <a:spcPct val="120000"/>
              </a:lnSpc>
              <a:buClr>
                <a:srgbClr val="7FC34C"/>
              </a:buClr>
              <a:buFont typeface="Wingdings" panose="05000000000000000000" pitchFamily="2" charset="2"/>
              <a:buChar char="Ø"/>
            </a:pPr>
            <a:r>
              <a:rPr lang="el-GR" sz="2600" b="1" u="sng" dirty="0"/>
              <a:t>Στο Νόμο 5140/2024</a:t>
            </a:r>
            <a:r>
              <a:rPr lang="el-GR" sz="2600" b="1" dirty="0"/>
              <a:t> </a:t>
            </a:r>
            <a:r>
              <a:rPr lang="el-GR" sz="2600" dirty="0"/>
              <a:t>Νέο Αναπτυξιακό Πρόγραμμα Δημοσίων Επενδύσεων και συμπληρωματικές διατάξεις.</a:t>
            </a:r>
          </a:p>
          <a:p>
            <a:pPr algn="just">
              <a:lnSpc>
                <a:spcPct val="120000"/>
              </a:lnSpc>
              <a:buClr>
                <a:srgbClr val="7FC34C"/>
              </a:buClr>
              <a:buFont typeface="Wingdings" panose="05000000000000000000" pitchFamily="2" charset="2"/>
              <a:buChar char="Ø"/>
            </a:pPr>
            <a:endParaRPr lang="el-GR" sz="2600" dirty="0"/>
          </a:p>
          <a:p>
            <a:pPr algn="just">
              <a:lnSpc>
                <a:spcPct val="120000"/>
              </a:lnSpc>
              <a:buClr>
                <a:srgbClr val="7FC34C"/>
              </a:buClr>
              <a:buFont typeface="Wingdings" panose="05000000000000000000" pitchFamily="2" charset="2"/>
              <a:buChar char="Ø"/>
            </a:pPr>
            <a:r>
              <a:rPr lang="el-GR" sz="2600" b="1" u="sng" dirty="0"/>
              <a:t>Στην με Αριθ. </a:t>
            </a:r>
            <a:r>
              <a:rPr lang="el-GR" sz="2600" b="1" u="sng" dirty="0" err="1"/>
              <a:t>Πρωτ</a:t>
            </a:r>
            <a:r>
              <a:rPr lang="el-GR" sz="2600" b="1" u="sng" dirty="0"/>
              <a:t>.: 3119/11-08-2025 (ΑΔΑ:ΡΩΑ9Η-ΡΦΗ) εγκύκλιο </a:t>
            </a:r>
            <a:r>
              <a:rPr lang="el-GR" sz="2600" dirty="0"/>
              <a:t>της Διεύθυνσης Δημοσίων Επενδύσεων του Υπουργείου Εθνικής Οικονομίας και Οικονομικών, σχετικά με την Κατάρτιση του Προϋπολογισμού Δημοσίων Επενδύσεων 2026, τον Προγραμματισμό Δαπανών ΑΠΔΕ 2026–2029 &amp; την Έγκριση και Χρηματοδότηση του ΑΠΔΕ 2026.</a:t>
            </a:r>
          </a:p>
          <a:p>
            <a:pPr marL="0" indent="0" algn="l">
              <a:lnSpc>
                <a:spcPct val="120000"/>
              </a:lnSpc>
              <a:buNone/>
            </a:pPr>
            <a:endParaRPr lang="el-GR" sz="2400" dirty="0"/>
          </a:p>
        </p:txBody>
      </p:sp>
    </p:spTree>
    <p:extLst>
      <p:ext uri="{BB962C8B-B14F-4D97-AF65-F5344CB8AC3E}">
        <p14:creationId xmlns:p14="http://schemas.microsoft.com/office/powerpoint/2010/main" val="2655505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A263B-A9F2-0562-DC2A-7054E2EF5AD9}"/>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516FFB47-CB1F-1721-FD82-0249781B01FA}"/>
              </a:ext>
            </a:extLst>
          </p:cNvPr>
          <p:cNvSpPr>
            <a:spLocks noGrp="1"/>
          </p:cNvSpPr>
          <p:nvPr>
            <p:ph type="title"/>
          </p:nvPr>
        </p:nvSpPr>
        <p:spPr>
          <a:xfrm>
            <a:off x="838200" y="365126"/>
            <a:ext cx="10100417" cy="457200"/>
          </a:xfrm>
        </p:spPr>
        <p:txBody>
          <a:bodyPr>
            <a:normAutofit fontScale="90000"/>
          </a:bodyPr>
          <a:lstStyle/>
          <a:p>
            <a:pPr algn="ctr"/>
            <a:r>
              <a:rPr lang="el-GR" sz="3200" dirty="0"/>
              <a:t>Δημιουργία Αιτήματος Χρηματοδότησης</a:t>
            </a:r>
          </a:p>
        </p:txBody>
      </p:sp>
      <p:sp>
        <p:nvSpPr>
          <p:cNvPr id="10" name="TextBox 9">
            <a:extLst>
              <a:ext uri="{FF2B5EF4-FFF2-40B4-BE49-F238E27FC236}">
                <a16:creationId xmlns:a16="http://schemas.microsoft.com/office/drawing/2014/main" id="{20966603-AE4B-ACD6-94F0-A60793335A96}"/>
              </a:ext>
            </a:extLst>
          </p:cNvPr>
          <p:cNvSpPr txBox="1"/>
          <p:nvPr/>
        </p:nvSpPr>
        <p:spPr>
          <a:xfrm>
            <a:off x="7571066" y="4476820"/>
            <a:ext cx="4001548" cy="923330"/>
          </a:xfrm>
          <a:prstGeom prst="rect">
            <a:avLst/>
          </a:prstGeom>
          <a:noFill/>
          <a:ln w="19050">
            <a:solidFill>
              <a:srgbClr val="FF0000"/>
            </a:solidFill>
          </a:ln>
        </p:spPr>
        <p:txBody>
          <a:bodyPr wrap="square" rtlCol="0">
            <a:spAutoFit/>
          </a:bodyPr>
          <a:lstStyle/>
          <a:p>
            <a:r>
              <a:rPr lang="el-GR" b="1" dirty="0">
                <a:solidFill>
                  <a:schemeClr val="accent5">
                    <a:lumMod val="50000"/>
                  </a:schemeClr>
                </a:solidFill>
              </a:rPr>
              <a:t>Επιλέγουμε το κουμπί με τα δύο βελάκια (1) για να ανοίξει η καρτέλα «Στοιχεία τεκμηρίωσης αιτήματος» (2)</a:t>
            </a:r>
          </a:p>
        </p:txBody>
      </p:sp>
      <p:pic>
        <p:nvPicPr>
          <p:cNvPr id="5" name="Εικόνα 4">
            <a:extLst>
              <a:ext uri="{FF2B5EF4-FFF2-40B4-BE49-F238E27FC236}">
                <a16:creationId xmlns:a16="http://schemas.microsoft.com/office/drawing/2014/main" id="{B823BFAB-A55C-6E70-BCDA-5B9B8DAAE6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0385" y="1050925"/>
            <a:ext cx="8883941" cy="3314973"/>
          </a:xfrm>
          <a:prstGeom prst="rect">
            <a:avLst/>
          </a:prstGeom>
        </p:spPr>
      </p:pic>
      <p:sp>
        <p:nvSpPr>
          <p:cNvPr id="12" name="Ορθογώνιο: Στρογγύλεμα γωνιών 14">
            <a:extLst>
              <a:ext uri="{FF2B5EF4-FFF2-40B4-BE49-F238E27FC236}">
                <a16:creationId xmlns:a16="http://schemas.microsoft.com/office/drawing/2014/main" id="{78151636-BE88-26D3-9AAE-049EA33F68BA}"/>
              </a:ext>
            </a:extLst>
          </p:cNvPr>
          <p:cNvSpPr/>
          <p:nvPr/>
        </p:nvSpPr>
        <p:spPr>
          <a:xfrm>
            <a:off x="9238744" y="3167817"/>
            <a:ext cx="333096" cy="275235"/>
          </a:xfrm>
          <a:prstGeom prst="roundRect">
            <a:avLst>
              <a:gd name="adj" fmla="val 50000"/>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grpSp>
        <p:nvGrpSpPr>
          <p:cNvPr id="17" name="Ομάδα 16">
            <a:extLst>
              <a:ext uri="{FF2B5EF4-FFF2-40B4-BE49-F238E27FC236}">
                <a16:creationId xmlns:a16="http://schemas.microsoft.com/office/drawing/2014/main" id="{1470E7A6-4269-2EEA-C21F-259504823117}"/>
              </a:ext>
            </a:extLst>
          </p:cNvPr>
          <p:cNvGrpSpPr/>
          <p:nvPr/>
        </p:nvGrpSpPr>
        <p:grpSpPr>
          <a:xfrm>
            <a:off x="9993219" y="3044575"/>
            <a:ext cx="997591" cy="457200"/>
            <a:chOff x="9993219" y="3044575"/>
            <a:chExt cx="997591" cy="457200"/>
          </a:xfrm>
        </p:grpSpPr>
        <p:sp>
          <p:nvSpPr>
            <p:cNvPr id="9" name="Οβάλ 8">
              <a:extLst>
                <a:ext uri="{FF2B5EF4-FFF2-40B4-BE49-F238E27FC236}">
                  <a16:creationId xmlns:a16="http://schemas.microsoft.com/office/drawing/2014/main" id="{7F3F4017-821A-56D9-3C75-8985ECADA1FF}"/>
                </a:ext>
              </a:extLst>
            </p:cNvPr>
            <p:cNvSpPr/>
            <p:nvPr/>
          </p:nvSpPr>
          <p:spPr>
            <a:xfrm>
              <a:off x="10533610" y="3044575"/>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1</a:t>
              </a:r>
              <a:endParaRPr lang="en-US" b="1" dirty="0">
                <a:solidFill>
                  <a:schemeClr val="bg1"/>
                </a:solidFill>
              </a:endParaRPr>
            </a:p>
          </p:txBody>
        </p:sp>
        <p:cxnSp>
          <p:nvCxnSpPr>
            <p:cNvPr id="8" name="Ευθύγραμμο βέλος σύνδεσης 7">
              <a:extLst>
                <a:ext uri="{FF2B5EF4-FFF2-40B4-BE49-F238E27FC236}">
                  <a16:creationId xmlns:a16="http://schemas.microsoft.com/office/drawing/2014/main" id="{7DCE9284-0F42-6E14-A385-B578B8100CFF}"/>
                </a:ext>
              </a:extLst>
            </p:cNvPr>
            <p:cNvCxnSpPr>
              <a:cxnSpLocks/>
            </p:cNvCxnSpPr>
            <p:nvPr/>
          </p:nvCxnSpPr>
          <p:spPr>
            <a:xfrm flipH="1">
              <a:off x="9993219" y="3297217"/>
              <a:ext cx="768991"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5" name="Εικόνα 14">
            <a:extLst>
              <a:ext uri="{FF2B5EF4-FFF2-40B4-BE49-F238E27FC236}">
                <a16:creationId xmlns:a16="http://schemas.microsoft.com/office/drawing/2014/main" id="{3A980C24-FF37-B69A-C8B4-240DA2A4E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370" y="4476820"/>
            <a:ext cx="6371696" cy="1534321"/>
          </a:xfrm>
          <a:prstGeom prst="rect">
            <a:avLst/>
          </a:prstGeom>
        </p:spPr>
      </p:pic>
      <p:sp>
        <p:nvSpPr>
          <p:cNvPr id="14" name="Οβάλ 13">
            <a:extLst>
              <a:ext uri="{FF2B5EF4-FFF2-40B4-BE49-F238E27FC236}">
                <a16:creationId xmlns:a16="http://schemas.microsoft.com/office/drawing/2014/main" id="{FBD84E72-36BB-602D-53EB-80BF201F8E2F}"/>
              </a:ext>
            </a:extLst>
          </p:cNvPr>
          <p:cNvSpPr/>
          <p:nvPr/>
        </p:nvSpPr>
        <p:spPr>
          <a:xfrm>
            <a:off x="678641" y="4481285"/>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2</a:t>
            </a:r>
            <a:endParaRPr lang="en-US" b="1" dirty="0">
              <a:solidFill>
                <a:schemeClr val="bg1"/>
              </a:solidFill>
            </a:endParaRPr>
          </a:p>
        </p:txBody>
      </p:sp>
    </p:spTree>
    <p:extLst>
      <p:ext uri="{BB962C8B-B14F-4D97-AF65-F5344CB8AC3E}">
        <p14:creationId xmlns:p14="http://schemas.microsoft.com/office/powerpoint/2010/main" val="1563741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B2733-C60F-2550-0758-9C88901254B3}"/>
            </a:ext>
          </a:extLst>
        </p:cNvPr>
        <p:cNvGrpSpPr/>
        <p:nvPr/>
      </p:nvGrpSpPr>
      <p:grpSpPr>
        <a:xfrm>
          <a:off x="0" y="0"/>
          <a:ext cx="0" cy="0"/>
          <a:chOff x="0" y="0"/>
          <a:chExt cx="0" cy="0"/>
        </a:xfrm>
      </p:grpSpPr>
      <p:pic>
        <p:nvPicPr>
          <p:cNvPr id="13" name="Εικόνα 12">
            <a:extLst>
              <a:ext uri="{FF2B5EF4-FFF2-40B4-BE49-F238E27FC236}">
                <a16:creationId xmlns:a16="http://schemas.microsoft.com/office/drawing/2014/main" id="{851B8225-62BB-A8CA-BC93-9EF131F640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091" y="4170339"/>
            <a:ext cx="6923366" cy="2061908"/>
          </a:xfrm>
          <a:prstGeom prst="rect">
            <a:avLst/>
          </a:prstGeom>
        </p:spPr>
      </p:pic>
      <p:sp>
        <p:nvSpPr>
          <p:cNvPr id="2" name="Τίτλος 1">
            <a:extLst>
              <a:ext uri="{FF2B5EF4-FFF2-40B4-BE49-F238E27FC236}">
                <a16:creationId xmlns:a16="http://schemas.microsoft.com/office/drawing/2014/main" id="{91C079D0-F0FD-72A2-E22C-219DA4D9B787}"/>
              </a:ext>
            </a:extLst>
          </p:cNvPr>
          <p:cNvSpPr>
            <a:spLocks noGrp="1"/>
          </p:cNvSpPr>
          <p:nvPr>
            <p:ph type="title"/>
          </p:nvPr>
        </p:nvSpPr>
        <p:spPr>
          <a:xfrm>
            <a:off x="838200" y="365126"/>
            <a:ext cx="10100417" cy="457200"/>
          </a:xfrm>
        </p:spPr>
        <p:txBody>
          <a:bodyPr>
            <a:normAutofit fontScale="90000"/>
          </a:bodyPr>
          <a:lstStyle/>
          <a:p>
            <a:pPr algn="ctr"/>
            <a:r>
              <a:rPr lang="el-GR" sz="3200" dirty="0"/>
              <a:t>Δημιουργία Αιτήματος Χρηματοδότησης</a:t>
            </a:r>
          </a:p>
        </p:txBody>
      </p:sp>
      <p:sp>
        <p:nvSpPr>
          <p:cNvPr id="9" name="Οβάλ 8">
            <a:extLst>
              <a:ext uri="{FF2B5EF4-FFF2-40B4-BE49-F238E27FC236}">
                <a16:creationId xmlns:a16="http://schemas.microsoft.com/office/drawing/2014/main" id="{2E92D19F-2806-7976-A802-652E5FDD3EBA}"/>
              </a:ext>
            </a:extLst>
          </p:cNvPr>
          <p:cNvSpPr/>
          <p:nvPr/>
        </p:nvSpPr>
        <p:spPr>
          <a:xfrm>
            <a:off x="7184398" y="2989038"/>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1</a:t>
            </a:r>
            <a:endParaRPr lang="en-US" b="1" dirty="0">
              <a:solidFill>
                <a:schemeClr val="bg1"/>
              </a:solidFill>
            </a:endParaRPr>
          </a:p>
        </p:txBody>
      </p:sp>
      <p:sp>
        <p:nvSpPr>
          <p:cNvPr id="10" name="TextBox 9">
            <a:extLst>
              <a:ext uri="{FF2B5EF4-FFF2-40B4-BE49-F238E27FC236}">
                <a16:creationId xmlns:a16="http://schemas.microsoft.com/office/drawing/2014/main" id="{88AA036E-37AB-7906-B938-A6101A7D3731}"/>
              </a:ext>
            </a:extLst>
          </p:cNvPr>
          <p:cNvSpPr txBox="1"/>
          <p:nvPr/>
        </p:nvSpPr>
        <p:spPr>
          <a:xfrm>
            <a:off x="7663345" y="1966988"/>
            <a:ext cx="4001548" cy="1754326"/>
          </a:xfrm>
          <a:prstGeom prst="rect">
            <a:avLst/>
          </a:prstGeom>
          <a:noFill/>
          <a:ln w="19050">
            <a:solidFill>
              <a:srgbClr val="FF0000"/>
            </a:solidFill>
          </a:ln>
        </p:spPr>
        <p:txBody>
          <a:bodyPr wrap="square" rtlCol="0">
            <a:spAutoFit/>
          </a:bodyPr>
          <a:lstStyle/>
          <a:p>
            <a:r>
              <a:rPr lang="el-GR" b="1" dirty="0">
                <a:solidFill>
                  <a:schemeClr val="accent5">
                    <a:lumMod val="50000"/>
                  </a:schemeClr>
                </a:solidFill>
              </a:rPr>
              <a:t>Ανάλογα με το είδος του </a:t>
            </a:r>
            <a:r>
              <a:rPr lang="el-GR" b="1" dirty="0" err="1">
                <a:solidFill>
                  <a:schemeClr val="accent5">
                    <a:lumMod val="50000"/>
                  </a:schemeClr>
                </a:solidFill>
              </a:rPr>
              <a:t>υποέργου</a:t>
            </a:r>
            <a:r>
              <a:rPr lang="el-GR" b="1" dirty="0">
                <a:solidFill>
                  <a:schemeClr val="accent5">
                    <a:lumMod val="50000"/>
                  </a:schemeClr>
                </a:solidFill>
              </a:rPr>
              <a:t> καλούνται και οι αντίστοιχες λίστες τεκμηρίωσης. </a:t>
            </a:r>
          </a:p>
          <a:p>
            <a:r>
              <a:rPr lang="el-GR" b="1" dirty="0">
                <a:solidFill>
                  <a:schemeClr val="accent5">
                    <a:lumMod val="50000"/>
                  </a:schemeClr>
                </a:solidFill>
              </a:rPr>
              <a:t>Απαντούμε με Ναι/Όχι/ΔΑ σε όλες τις πιθανές επιλογές (1) και τέλος επιλέγουμε αποδοχή (2)</a:t>
            </a:r>
          </a:p>
        </p:txBody>
      </p:sp>
      <p:sp>
        <p:nvSpPr>
          <p:cNvPr id="14" name="Οβάλ 13">
            <a:extLst>
              <a:ext uri="{FF2B5EF4-FFF2-40B4-BE49-F238E27FC236}">
                <a16:creationId xmlns:a16="http://schemas.microsoft.com/office/drawing/2014/main" id="{70C0A9AC-2850-B7A5-227C-3D5FB3E70706}"/>
              </a:ext>
            </a:extLst>
          </p:cNvPr>
          <p:cNvSpPr/>
          <p:nvPr/>
        </p:nvSpPr>
        <p:spPr>
          <a:xfrm>
            <a:off x="5535867" y="6232247"/>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2</a:t>
            </a:r>
            <a:endParaRPr lang="en-US" b="1" dirty="0">
              <a:solidFill>
                <a:schemeClr val="bg1"/>
              </a:solidFill>
            </a:endParaRPr>
          </a:p>
        </p:txBody>
      </p:sp>
      <p:pic>
        <p:nvPicPr>
          <p:cNvPr id="4" name="Εικόνα 3">
            <a:extLst>
              <a:ext uri="{FF2B5EF4-FFF2-40B4-BE49-F238E27FC236}">
                <a16:creationId xmlns:a16="http://schemas.microsoft.com/office/drawing/2014/main" id="{0D77F427-3D68-EEF4-B644-4F4FF4BF57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856842"/>
            <a:ext cx="6815245" cy="1629484"/>
          </a:xfrm>
          <a:prstGeom prst="rect">
            <a:avLst/>
          </a:prstGeom>
        </p:spPr>
      </p:pic>
      <p:pic>
        <p:nvPicPr>
          <p:cNvPr id="17" name="Εικόνα 16">
            <a:extLst>
              <a:ext uri="{FF2B5EF4-FFF2-40B4-BE49-F238E27FC236}">
                <a16:creationId xmlns:a16="http://schemas.microsoft.com/office/drawing/2014/main" id="{8A9AA9C2-DA0C-F899-E3FA-8C5FD9E3DD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228" y="2427465"/>
            <a:ext cx="6570643" cy="1889958"/>
          </a:xfrm>
          <a:prstGeom prst="rect">
            <a:avLst/>
          </a:prstGeom>
        </p:spPr>
      </p:pic>
      <p:sp>
        <p:nvSpPr>
          <p:cNvPr id="12" name="Ορθογώνιο: Στρογγύλεμα γωνιών 14">
            <a:extLst>
              <a:ext uri="{FF2B5EF4-FFF2-40B4-BE49-F238E27FC236}">
                <a16:creationId xmlns:a16="http://schemas.microsoft.com/office/drawing/2014/main" id="{9A0D522D-DA07-66DF-8F3E-67EAA0A3836C}"/>
              </a:ext>
            </a:extLst>
          </p:cNvPr>
          <p:cNvSpPr/>
          <p:nvPr/>
        </p:nvSpPr>
        <p:spPr>
          <a:xfrm>
            <a:off x="6096000" y="2651947"/>
            <a:ext cx="545284" cy="1164938"/>
          </a:xfrm>
          <a:prstGeom prst="roundRect">
            <a:avLst>
              <a:gd name="adj" fmla="val 36154"/>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sp>
        <p:nvSpPr>
          <p:cNvPr id="18" name="Ορθογώνιο: Στρογγύλεμα γωνιών 14">
            <a:extLst>
              <a:ext uri="{FF2B5EF4-FFF2-40B4-BE49-F238E27FC236}">
                <a16:creationId xmlns:a16="http://schemas.microsoft.com/office/drawing/2014/main" id="{EA2E7BE6-B2EB-96A6-928C-E15786A84400}"/>
              </a:ext>
            </a:extLst>
          </p:cNvPr>
          <p:cNvSpPr/>
          <p:nvPr/>
        </p:nvSpPr>
        <p:spPr>
          <a:xfrm>
            <a:off x="6368642" y="4557646"/>
            <a:ext cx="545284" cy="1164938"/>
          </a:xfrm>
          <a:prstGeom prst="roundRect">
            <a:avLst>
              <a:gd name="adj" fmla="val 36154"/>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sp>
        <p:nvSpPr>
          <p:cNvPr id="19" name="Ορθογώνιο: Στρογγύλεμα γωνιών 14">
            <a:extLst>
              <a:ext uri="{FF2B5EF4-FFF2-40B4-BE49-F238E27FC236}">
                <a16:creationId xmlns:a16="http://schemas.microsoft.com/office/drawing/2014/main" id="{DC9E3747-41C3-1A68-7230-EDB93897C53A}"/>
              </a:ext>
            </a:extLst>
          </p:cNvPr>
          <p:cNvSpPr/>
          <p:nvPr/>
        </p:nvSpPr>
        <p:spPr>
          <a:xfrm>
            <a:off x="6316910" y="1062548"/>
            <a:ext cx="545284" cy="924119"/>
          </a:xfrm>
          <a:prstGeom prst="roundRect">
            <a:avLst>
              <a:gd name="adj" fmla="val 36154"/>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cxnSp>
        <p:nvCxnSpPr>
          <p:cNvPr id="8" name="Ευθύγραμμο βέλος σύνδεσης 7">
            <a:extLst>
              <a:ext uri="{FF2B5EF4-FFF2-40B4-BE49-F238E27FC236}">
                <a16:creationId xmlns:a16="http://schemas.microsoft.com/office/drawing/2014/main" id="{2CBF8DF1-2638-74A7-A272-8FD688C10F58}"/>
              </a:ext>
            </a:extLst>
          </p:cNvPr>
          <p:cNvCxnSpPr>
            <a:cxnSpLocks/>
          </p:cNvCxnSpPr>
          <p:nvPr/>
        </p:nvCxnSpPr>
        <p:spPr>
          <a:xfrm flipH="1">
            <a:off x="6727971" y="3209593"/>
            <a:ext cx="570450" cy="2482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Ευθύγραμμο βέλος σύνδεσης 20">
            <a:extLst>
              <a:ext uri="{FF2B5EF4-FFF2-40B4-BE49-F238E27FC236}">
                <a16:creationId xmlns:a16="http://schemas.microsoft.com/office/drawing/2014/main" id="{42916570-4611-8D94-63CD-0B1B22AC1D80}"/>
              </a:ext>
            </a:extLst>
          </p:cNvPr>
          <p:cNvCxnSpPr>
            <a:cxnSpLocks/>
            <a:stCxn id="9" idx="3"/>
          </p:cNvCxnSpPr>
          <p:nvPr/>
        </p:nvCxnSpPr>
        <p:spPr>
          <a:xfrm flipH="1">
            <a:off x="6829383" y="3379283"/>
            <a:ext cx="421970" cy="115432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Ευθύγραμμο βέλος σύνδεσης 23">
            <a:extLst>
              <a:ext uri="{FF2B5EF4-FFF2-40B4-BE49-F238E27FC236}">
                <a16:creationId xmlns:a16="http://schemas.microsoft.com/office/drawing/2014/main" id="{15EC8280-94A7-AA1E-17B3-FFD356EAFF88}"/>
              </a:ext>
            </a:extLst>
          </p:cNvPr>
          <p:cNvCxnSpPr>
            <a:cxnSpLocks/>
          </p:cNvCxnSpPr>
          <p:nvPr/>
        </p:nvCxnSpPr>
        <p:spPr>
          <a:xfrm flipH="1" flipV="1">
            <a:off x="6837887" y="1893270"/>
            <a:ext cx="436299" cy="107173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330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BD096-D78F-6DAA-D270-C3DA9EBFA40F}"/>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D0908655-5A38-C687-9349-7A9E5B3FA94A}"/>
              </a:ext>
            </a:extLst>
          </p:cNvPr>
          <p:cNvSpPr>
            <a:spLocks noGrp="1"/>
          </p:cNvSpPr>
          <p:nvPr>
            <p:ph type="title"/>
          </p:nvPr>
        </p:nvSpPr>
        <p:spPr>
          <a:xfrm>
            <a:off x="838200" y="365126"/>
            <a:ext cx="10100417" cy="457200"/>
          </a:xfrm>
        </p:spPr>
        <p:txBody>
          <a:bodyPr>
            <a:normAutofit fontScale="90000"/>
          </a:bodyPr>
          <a:lstStyle/>
          <a:p>
            <a:pPr algn="ctr"/>
            <a:r>
              <a:rPr lang="el-GR" sz="3200" dirty="0"/>
              <a:t>Δημιουργία Αιτήματος Χρηματοδότησης</a:t>
            </a:r>
          </a:p>
        </p:txBody>
      </p:sp>
      <p:cxnSp>
        <p:nvCxnSpPr>
          <p:cNvPr id="8" name="Ευθύγραμμο βέλος σύνδεσης 7">
            <a:extLst>
              <a:ext uri="{FF2B5EF4-FFF2-40B4-BE49-F238E27FC236}">
                <a16:creationId xmlns:a16="http://schemas.microsoft.com/office/drawing/2014/main" id="{82BA4560-82F5-2C0F-C4A7-DFCAA022A6F8}"/>
              </a:ext>
            </a:extLst>
          </p:cNvPr>
          <p:cNvCxnSpPr>
            <a:cxnSpLocks/>
          </p:cNvCxnSpPr>
          <p:nvPr/>
        </p:nvCxnSpPr>
        <p:spPr>
          <a:xfrm flipV="1">
            <a:off x="312501" y="2969703"/>
            <a:ext cx="363087" cy="36767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Οβάλ 8">
            <a:extLst>
              <a:ext uri="{FF2B5EF4-FFF2-40B4-BE49-F238E27FC236}">
                <a16:creationId xmlns:a16="http://schemas.microsoft.com/office/drawing/2014/main" id="{D4F689CF-C583-BC9F-EB78-580F9C4D062F}"/>
              </a:ext>
            </a:extLst>
          </p:cNvPr>
          <p:cNvSpPr/>
          <p:nvPr/>
        </p:nvSpPr>
        <p:spPr>
          <a:xfrm>
            <a:off x="0" y="3084329"/>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1</a:t>
            </a:r>
            <a:endParaRPr lang="en-US" b="1" dirty="0">
              <a:solidFill>
                <a:schemeClr val="bg1"/>
              </a:solidFill>
            </a:endParaRPr>
          </a:p>
        </p:txBody>
      </p:sp>
      <p:cxnSp>
        <p:nvCxnSpPr>
          <p:cNvPr id="13" name="Ευθύγραμμο βέλος σύνδεσης 12">
            <a:extLst>
              <a:ext uri="{FF2B5EF4-FFF2-40B4-BE49-F238E27FC236}">
                <a16:creationId xmlns:a16="http://schemas.microsoft.com/office/drawing/2014/main" id="{D3D9707C-8AF6-DF78-B60C-837229C64CBE}"/>
              </a:ext>
            </a:extLst>
          </p:cNvPr>
          <p:cNvCxnSpPr>
            <a:cxnSpLocks/>
            <a:stCxn id="14" idx="6"/>
          </p:cNvCxnSpPr>
          <p:nvPr/>
        </p:nvCxnSpPr>
        <p:spPr>
          <a:xfrm flipH="1" flipV="1">
            <a:off x="9819982" y="3084328"/>
            <a:ext cx="1058051" cy="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Οβάλ 13">
            <a:extLst>
              <a:ext uri="{FF2B5EF4-FFF2-40B4-BE49-F238E27FC236}">
                <a16:creationId xmlns:a16="http://schemas.microsoft.com/office/drawing/2014/main" id="{DCF246FC-6051-FA66-E71C-B8CAD04FC19A}"/>
              </a:ext>
            </a:extLst>
          </p:cNvPr>
          <p:cNvSpPr/>
          <p:nvPr/>
        </p:nvSpPr>
        <p:spPr>
          <a:xfrm>
            <a:off x="10420833" y="2855729"/>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2</a:t>
            </a:r>
            <a:endParaRPr lang="en-US" b="1" dirty="0">
              <a:solidFill>
                <a:schemeClr val="bg1"/>
              </a:solidFill>
            </a:endParaRPr>
          </a:p>
        </p:txBody>
      </p:sp>
      <p:sp>
        <p:nvSpPr>
          <p:cNvPr id="10" name="TextBox 9">
            <a:extLst>
              <a:ext uri="{FF2B5EF4-FFF2-40B4-BE49-F238E27FC236}">
                <a16:creationId xmlns:a16="http://schemas.microsoft.com/office/drawing/2014/main" id="{BDDFF7EF-0322-D888-3A85-3C09BB901C37}"/>
              </a:ext>
            </a:extLst>
          </p:cNvPr>
          <p:cNvSpPr txBox="1"/>
          <p:nvPr/>
        </p:nvSpPr>
        <p:spPr>
          <a:xfrm>
            <a:off x="838200" y="4723512"/>
            <a:ext cx="4782033" cy="646331"/>
          </a:xfrm>
          <a:prstGeom prst="rect">
            <a:avLst/>
          </a:prstGeom>
          <a:noFill/>
          <a:ln w="19050">
            <a:solidFill>
              <a:srgbClr val="FF0000"/>
            </a:solidFill>
          </a:ln>
        </p:spPr>
        <p:txBody>
          <a:bodyPr wrap="square" rtlCol="0">
            <a:spAutoFit/>
          </a:bodyPr>
          <a:lstStyle/>
          <a:p>
            <a:r>
              <a:rPr lang="el-GR" b="1" dirty="0">
                <a:solidFill>
                  <a:schemeClr val="accent5">
                    <a:lumMod val="50000"/>
                  </a:schemeClr>
                </a:solidFill>
              </a:rPr>
              <a:t>Επιλέγουμε το + (1) για να ανοίξει το πεδίο των συνημμένων και επιλέγουμε προσθήκη (2)</a:t>
            </a:r>
          </a:p>
        </p:txBody>
      </p:sp>
      <p:pic>
        <p:nvPicPr>
          <p:cNvPr id="4" name="Εικόνα 3">
            <a:extLst>
              <a:ext uri="{FF2B5EF4-FFF2-40B4-BE49-F238E27FC236}">
                <a16:creationId xmlns:a16="http://schemas.microsoft.com/office/drawing/2014/main" id="{E1ACD595-C004-4248-ADA1-770E3EF0CE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588" y="976409"/>
            <a:ext cx="9169167" cy="3302846"/>
          </a:xfrm>
          <a:prstGeom prst="rect">
            <a:avLst/>
          </a:prstGeom>
        </p:spPr>
      </p:pic>
      <p:sp>
        <p:nvSpPr>
          <p:cNvPr id="12" name="Ορθογώνιο: Στρογγύλεμα γωνιών 14">
            <a:extLst>
              <a:ext uri="{FF2B5EF4-FFF2-40B4-BE49-F238E27FC236}">
                <a16:creationId xmlns:a16="http://schemas.microsoft.com/office/drawing/2014/main" id="{C2807264-DDA2-4761-4F20-FA6F7D0840B5}"/>
              </a:ext>
            </a:extLst>
          </p:cNvPr>
          <p:cNvSpPr/>
          <p:nvPr/>
        </p:nvSpPr>
        <p:spPr>
          <a:xfrm>
            <a:off x="9261446" y="2969702"/>
            <a:ext cx="494950" cy="251669"/>
          </a:xfrm>
          <a:prstGeom prst="round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pic>
        <p:nvPicPr>
          <p:cNvPr id="15" name="Εικόνα 14">
            <a:extLst>
              <a:ext uri="{FF2B5EF4-FFF2-40B4-BE49-F238E27FC236}">
                <a16:creationId xmlns:a16="http://schemas.microsoft.com/office/drawing/2014/main" id="{B3849A7B-AB18-D19B-9EAE-F0DB2F371D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7747" y="4507854"/>
            <a:ext cx="4110750" cy="1996253"/>
          </a:xfrm>
          <a:prstGeom prst="rect">
            <a:avLst/>
          </a:prstGeom>
        </p:spPr>
      </p:pic>
    </p:spTree>
    <p:extLst>
      <p:ext uri="{BB962C8B-B14F-4D97-AF65-F5344CB8AC3E}">
        <p14:creationId xmlns:p14="http://schemas.microsoft.com/office/powerpoint/2010/main" val="1991257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1549B-16CF-501E-FADE-7FBE970C1751}"/>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3F765F37-04E9-9AE0-B3A9-99AFC4D16D7F}"/>
              </a:ext>
            </a:extLst>
          </p:cNvPr>
          <p:cNvSpPr>
            <a:spLocks noGrp="1"/>
          </p:cNvSpPr>
          <p:nvPr>
            <p:ph type="title"/>
          </p:nvPr>
        </p:nvSpPr>
        <p:spPr>
          <a:xfrm>
            <a:off x="838200" y="365126"/>
            <a:ext cx="10100417" cy="457200"/>
          </a:xfrm>
        </p:spPr>
        <p:txBody>
          <a:bodyPr>
            <a:normAutofit fontScale="90000"/>
          </a:bodyPr>
          <a:lstStyle/>
          <a:p>
            <a:pPr algn="ctr"/>
            <a:r>
              <a:rPr lang="el-GR" sz="3200" dirty="0"/>
              <a:t>Δημιουργία Αιτήματος Χρηματοδότησης</a:t>
            </a:r>
          </a:p>
        </p:txBody>
      </p:sp>
      <p:cxnSp>
        <p:nvCxnSpPr>
          <p:cNvPr id="8" name="Ευθύγραμμο βέλος σύνδεσης 7">
            <a:extLst>
              <a:ext uri="{FF2B5EF4-FFF2-40B4-BE49-F238E27FC236}">
                <a16:creationId xmlns:a16="http://schemas.microsoft.com/office/drawing/2014/main" id="{AFF252E7-B2BB-9CE4-5140-E32F0D9508AD}"/>
              </a:ext>
            </a:extLst>
          </p:cNvPr>
          <p:cNvCxnSpPr>
            <a:cxnSpLocks/>
            <a:stCxn id="9" idx="6"/>
          </p:cNvCxnSpPr>
          <p:nvPr/>
        </p:nvCxnSpPr>
        <p:spPr>
          <a:xfrm flipH="1" flipV="1">
            <a:off x="8035462" y="1696190"/>
            <a:ext cx="1058051" cy="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Ευθύγραμμο βέλος σύνδεσης 12">
            <a:extLst>
              <a:ext uri="{FF2B5EF4-FFF2-40B4-BE49-F238E27FC236}">
                <a16:creationId xmlns:a16="http://schemas.microsoft.com/office/drawing/2014/main" id="{D22BBD55-D0C7-6C64-4CA3-1753A281A9AE}"/>
              </a:ext>
            </a:extLst>
          </p:cNvPr>
          <p:cNvCxnSpPr>
            <a:cxnSpLocks/>
            <a:stCxn id="14" idx="6"/>
          </p:cNvCxnSpPr>
          <p:nvPr/>
        </p:nvCxnSpPr>
        <p:spPr>
          <a:xfrm flipH="1" flipV="1">
            <a:off x="10797953" y="5551952"/>
            <a:ext cx="1058051" cy="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Οβάλ 13">
            <a:extLst>
              <a:ext uri="{FF2B5EF4-FFF2-40B4-BE49-F238E27FC236}">
                <a16:creationId xmlns:a16="http://schemas.microsoft.com/office/drawing/2014/main" id="{87FE6892-C3E1-92FE-C23D-D35248DD948F}"/>
              </a:ext>
            </a:extLst>
          </p:cNvPr>
          <p:cNvSpPr/>
          <p:nvPr/>
        </p:nvSpPr>
        <p:spPr>
          <a:xfrm>
            <a:off x="11398804" y="5323353"/>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2</a:t>
            </a:r>
            <a:endParaRPr lang="en-US" b="1" dirty="0">
              <a:solidFill>
                <a:schemeClr val="bg1"/>
              </a:solidFill>
            </a:endParaRPr>
          </a:p>
        </p:txBody>
      </p:sp>
      <p:sp>
        <p:nvSpPr>
          <p:cNvPr id="10" name="TextBox 9">
            <a:extLst>
              <a:ext uri="{FF2B5EF4-FFF2-40B4-BE49-F238E27FC236}">
                <a16:creationId xmlns:a16="http://schemas.microsoft.com/office/drawing/2014/main" id="{0B6C80F2-095F-235A-E10A-0AF59692F4A5}"/>
              </a:ext>
            </a:extLst>
          </p:cNvPr>
          <p:cNvSpPr txBox="1"/>
          <p:nvPr/>
        </p:nvSpPr>
        <p:spPr>
          <a:xfrm>
            <a:off x="226502" y="4931710"/>
            <a:ext cx="7239699" cy="1200329"/>
          </a:xfrm>
          <a:prstGeom prst="rect">
            <a:avLst/>
          </a:prstGeom>
          <a:noFill/>
          <a:ln w="19050">
            <a:solidFill>
              <a:srgbClr val="FF0000"/>
            </a:solidFill>
          </a:ln>
        </p:spPr>
        <p:txBody>
          <a:bodyPr wrap="square" rtlCol="0">
            <a:spAutoFit/>
          </a:bodyPr>
          <a:lstStyle/>
          <a:p>
            <a:pPr marL="342900" indent="-342900">
              <a:buAutoNum type="arabicParenBoth"/>
            </a:pPr>
            <a:r>
              <a:rPr lang="el-GR" b="1" dirty="0">
                <a:solidFill>
                  <a:schemeClr val="accent5">
                    <a:lumMod val="50000"/>
                  </a:schemeClr>
                </a:solidFill>
              </a:rPr>
              <a:t>Επιλέγουμε τα «Λοιπά έγγραφα» από την κατηγορία εγγράφου</a:t>
            </a:r>
          </a:p>
          <a:p>
            <a:pPr marL="342900" indent="-342900">
              <a:buAutoNum type="arabicParenBoth"/>
            </a:pPr>
            <a:r>
              <a:rPr lang="el-GR" b="1" dirty="0">
                <a:solidFill>
                  <a:schemeClr val="accent5">
                    <a:lumMod val="50000"/>
                  </a:schemeClr>
                </a:solidFill>
              </a:rPr>
              <a:t>Επιλέγουμε το αρχείο που θέλουμε να επισυνάψουμε</a:t>
            </a:r>
          </a:p>
          <a:p>
            <a:pPr marL="342900" indent="-342900">
              <a:buAutoNum type="arabicParenBoth"/>
            </a:pPr>
            <a:r>
              <a:rPr lang="el-GR" b="1" dirty="0">
                <a:solidFill>
                  <a:schemeClr val="accent5">
                    <a:lumMod val="50000"/>
                  </a:schemeClr>
                </a:solidFill>
              </a:rPr>
              <a:t>Συμπληρώνουμε περιγραφή αρχείου και επιλέγουμε ημερομηνία από το αναδυόμενο ημερολόγιο</a:t>
            </a:r>
          </a:p>
        </p:txBody>
      </p:sp>
      <p:pic>
        <p:nvPicPr>
          <p:cNvPr id="4" name="Εικόνα 3">
            <a:extLst>
              <a:ext uri="{FF2B5EF4-FFF2-40B4-BE49-F238E27FC236}">
                <a16:creationId xmlns:a16="http://schemas.microsoft.com/office/drawing/2014/main" id="{B406B242-4B43-C3D1-D712-2B4341EB62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02" y="1341552"/>
            <a:ext cx="6907199" cy="3188500"/>
          </a:xfrm>
          <a:prstGeom prst="rect">
            <a:avLst/>
          </a:prstGeom>
        </p:spPr>
      </p:pic>
      <p:pic>
        <p:nvPicPr>
          <p:cNvPr id="7" name="Εικόνα 6">
            <a:extLst>
              <a:ext uri="{FF2B5EF4-FFF2-40B4-BE49-F238E27FC236}">
                <a16:creationId xmlns:a16="http://schemas.microsoft.com/office/drawing/2014/main" id="{E29D4E93-F2EF-0226-4174-6BA9F6D2D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6202" y="1137581"/>
            <a:ext cx="4389802" cy="5127584"/>
          </a:xfrm>
          <a:prstGeom prst="rect">
            <a:avLst/>
          </a:prstGeom>
        </p:spPr>
      </p:pic>
      <p:sp>
        <p:nvSpPr>
          <p:cNvPr id="9" name="Οβάλ 8">
            <a:extLst>
              <a:ext uri="{FF2B5EF4-FFF2-40B4-BE49-F238E27FC236}">
                <a16:creationId xmlns:a16="http://schemas.microsoft.com/office/drawing/2014/main" id="{62C6C121-075C-24AE-A4B4-9FDF9095E8F4}"/>
              </a:ext>
            </a:extLst>
          </p:cNvPr>
          <p:cNvSpPr/>
          <p:nvPr/>
        </p:nvSpPr>
        <p:spPr>
          <a:xfrm>
            <a:off x="8636313" y="1467591"/>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1</a:t>
            </a:r>
            <a:endParaRPr lang="en-US" b="1" dirty="0">
              <a:solidFill>
                <a:schemeClr val="bg1"/>
              </a:solidFill>
            </a:endParaRPr>
          </a:p>
        </p:txBody>
      </p:sp>
      <p:sp>
        <p:nvSpPr>
          <p:cNvPr id="15" name="Οβάλ 14">
            <a:extLst>
              <a:ext uri="{FF2B5EF4-FFF2-40B4-BE49-F238E27FC236}">
                <a16:creationId xmlns:a16="http://schemas.microsoft.com/office/drawing/2014/main" id="{D310E54F-9982-1183-A215-212AD298F126}"/>
              </a:ext>
            </a:extLst>
          </p:cNvPr>
          <p:cNvSpPr/>
          <p:nvPr/>
        </p:nvSpPr>
        <p:spPr>
          <a:xfrm>
            <a:off x="10642680" y="3701373"/>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3</a:t>
            </a:r>
            <a:endParaRPr lang="en-US" b="1" dirty="0">
              <a:solidFill>
                <a:schemeClr val="bg1"/>
              </a:solidFill>
            </a:endParaRPr>
          </a:p>
        </p:txBody>
      </p:sp>
      <p:sp>
        <p:nvSpPr>
          <p:cNvPr id="17" name="Οβάλ 16">
            <a:extLst>
              <a:ext uri="{FF2B5EF4-FFF2-40B4-BE49-F238E27FC236}">
                <a16:creationId xmlns:a16="http://schemas.microsoft.com/office/drawing/2014/main" id="{69A4E474-42C6-26D7-C23D-6DFCC2BFB8A3}"/>
              </a:ext>
            </a:extLst>
          </p:cNvPr>
          <p:cNvSpPr/>
          <p:nvPr/>
        </p:nvSpPr>
        <p:spPr>
          <a:xfrm>
            <a:off x="7175296" y="2079842"/>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2</a:t>
            </a:r>
            <a:endParaRPr lang="en-US" b="1" dirty="0">
              <a:solidFill>
                <a:schemeClr val="bg1"/>
              </a:solidFill>
            </a:endParaRPr>
          </a:p>
        </p:txBody>
      </p:sp>
      <p:cxnSp>
        <p:nvCxnSpPr>
          <p:cNvPr id="18" name="Ευθύγραμμο βέλος σύνδεσης 17">
            <a:extLst>
              <a:ext uri="{FF2B5EF4-FFF2-40B4-BE49-F238E27FC236}">
                <a16:creationId xmlns:a16="http://schemas.microsoft.com/office/drawing/2014/main" id="{B9F72C21-7DEC-C383-EF70-8E40AAB9EEC1}"/>
              </a:ext>
            </a:extLst>
          </p:cNvPr>
          <p:cNvCxnSpPr>
            <a:cxnSpLocks/>
            <a:stCxn id="17" idx="2"/>
          </p:cNvCxnSpPr>
          <p:nvPr/>
        </p:nvCxnSpPr>
        <p:spPr>
          <a:xfrm flipH="1">
            <a:off x="2747338" y="2308442"/>
            <a:ext cx="4427958" cy="100520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Ευθύγραμμο βέλος σύνδεσης 18">
            <a:extLst>
              <a:ext uri="{FF2B5EF4-FFF2-40B4-BE49-F238E27FC236}">
                <a16:creationId xmlns:a16="http://schemas.microsoft.com/office/drawing/2014/main" id="{14DF654D-8D0D-8C47-7E04-DA442334C67B}"/>
              </a:ext>
            </a:extLst>
          </p:cNvPr>
          <p:cNvCxnSpPr>
            <a:cxnSpLocks/>
          </p:cNvCxnSpPr>
          <p:nvPr/>
        </p:nvCxnSpPr>
        <p:spPr>
          <a:xfrm>
            <a:off x="7555291" y="2426506"/>
            <a:ext cx="480171"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Ευθύγραμμο βέλος σύνδεσης 21">
            <a:extLst>
              <a:ext uri="{FF2B5EF4-FFF2-40B4-BE49-F238E27FC236}">
                <a16:creationId xmlns:a16="http://schemas.microsoft.com/office/drawing/2014/main" id="{4DB25CEF-7DB6-77B9-280A-C65FAFB334A8}"/>
              </a:ext>
            </a:extLst>
          </p:cNvPr>
          <p:cNvCxnSpPr>
            <a:cxnSpLocks/>
          </p:cNvCxnSpPr>
          <p:nvPr/>
        </p:nvCxnSpPr>
        <p:spPr>
          <a:xfrm flipH="1" flipV="1">
            <a:off x="10201013" y="3590488"/>
            <a:ext cx="500849" cy="33948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Ευθύγραμμο βέλος σύνδεσης 24">
            <a:extLst>
              <a:ext uri="{FF2B5EF4-FFF2-40B4-BE49-F238E27FC236}">
                <a16:creationId xmlns:a16="http://schemas.microsoft.com/office/drawing/2014/main" id="{E30C6600-FBE4-E15E-5EA7-C8E266AD4115}"/>
              </a:ext>
            </a:extLst>
          </p:cNvPr>
          <p:cNvCxnSpPr>
            <a:cxnSpLocks/>
          </p:cNvCxnSpPr>
          <p:nvPr/>
        </p:nvCxnSpPr>
        <p:spPr>
          <a:xfrm flipH="1">
            <a:off x="10241565" y="3990749"/>
            <a:ext cx="490527" cy="5010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7768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194E2-3E23-AB53-CEFA-A7DDEDBA88A0}"/>
            </a:ext>
          </a:extLst>
        </p:cNvPr>
        <p:cNvGrpSpPr/>
        <p:nvPr/>
      </p:nvGrpSpPr>
      <p:grpSpPr>
        <a:xfrm>
          <a:off x="0" y="0"/>
          <a:ext cx="0" cy="0"/>
          <a:chOff x="0" y="0"/>
          <a:chExt cx="0" cy="0"/>
        </a:xfrm>
      </p:grpSpPr>
      <p:pic>
        <p:nvPicPr>
          <p:cNvPr id="22" name="Εικόνα 21">
            <a:extLst>
              <a:ext uri="{FF2B5EF4-FFF2-40B4-BE49-F238E27FC236}">
                <a16:creationId xmlns:a16="http://schemas.microsoft.com/office/drawing/2014/main" id="{F6779B59-BD60-11BD-C6A9-086B2028B1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1178" y="1016047"/>
            <a:ext cx="3919993" cy="5662931"/>
          </a:xfrm>
          <a:prstGeom prst="rect">
            <a:avLst/>
          </a:prstGeom>
        </p:spPr>
      </p:pic>
      <p:sp>
        <p:nvSpPr>
          <p:cNvPr id="2" name="Τίτλος 1">
            <a:extLst>
              <a:ext uri="{FF2B5EF4-FFF2-40B4-BE49-F238E27FC236}">
                <a16:creationId xmlns:a16="http://schemas.microsoft.com/office/drawing/2014/main" id="{89207F92-7BA2-22F9-4D92-DE777CB6EDF6}"/>
              </a:ext>
            </a:extLst>
          </p:cNvPr>
          <p:cNvSpPr>
            <a:spLocks noGrp="1"/>
          </p:cNvSpPr>
          <p:nvPr>
            <p:ph type="title"/>
          </p:nvPr>
        </p:nvSpPr>
        <p:spPr>
          <a:xfrm>
            <a:off x="838200" y="365126"/>
            <a:ext cx="10100417" cy="457200"/>
          </a:xfrm>
        </p:spPr>
        <p:txBody>
          <a:bodyPr>
            <a:normAutofit fontScale="90000"/>
          </a:bodyPr>
          <a:lstStyle/>
          <a:p>
            <a:pPr algn="ctr"/>
            <a:r>
              <a:rPr lang="el-GR" sz="3200" dirty="0"/>
              <a:t>Δημιουργία Αιτήματος Χρηματοδότησης</a:t>
            </a:r>
          </a:p>
        </p:txBody>
      </p:sp>
      <p:sp>
        <p:nvSpPr>
          <p:cNvPr id="9" name="Οβάλ 8">
            <a:extLst>
              <a:ext uri="{FF2B5EF4-FFF2-40B4-BE49-F238E27FC236}">
                <a16:creationId xmlns:a16="http://schemas.microsoft.com/office/drawing/2014/main" id="{C7711B88-281A-882D-9B9E-F9A4F25CE2D3}"/>
              </a:ext>
            </a:extLst>
          </p:cNvPr>
          <p:cNvSpPr/>
          <p:nvPr/>
        </p:nvSpPr>
        <p:spPr>
          <a:xfrm>
            <a:off x="5322578" y="3169999"/>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2</a:t>
            </a:r>
            <a:endParaRPr lang="en-US" b="1" dirty="0">
              <a:solidFill>
                <a:schemeClr val="bg1"/>
              </a:solidFill>
            </a:endParaRPr>
          </a:p>
        </p:txBody>
      </p:sp>
      <p:sp>
        <p:nvSpPr>
          <p:cNvPr id="12" name="Ορθογώνιο: Στρογγύλεμα γωνιών 14">
            <a:extLst>
              <a:ext uri="{FF2B5EF4-FFF2-40B4-BE49-F238E27FC236}">
                <a16:creationId xmlns:a16="http://schemas.microsoft.com/office/drawing/2014/main" id="{28491C0F-EC39-C27A-657F-E2F4E4A9DB89}"/>
              </a:ext>
            </a:extLst>
          </p:cNvPr>
          <p:cNvSpPr/>
          <p:nvPr/>
        </p:nvSpPr>
        <p:spPr>
          <a:xfrm>
            <a:off x="6014905" y="2938263"/>
            <a:ext cx="3187817" cy="920673"/>
          </a:xfrm>
          <a:prstGeom prst="round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sp>
        <p:nvSpPr>
          <p:cNvPr id="14" name="Οβάλ 13">
            <a:extLst>
              <a:ext uri="{FF2B5EF4-FFF2-40B4-BE49-F238E27FC236}">
                <a16:creationId xmlns:a16="http://schemas.microsoft.com/office/drawing/2014/main" id="{F27C3235-262C-0623-B9DF-6F9A9E737BE8}"/>
              </a:ext>
            </a:extLst>
          </p:cNvPr>
          <p:cNvSpPr/>
          <p:nvPr/>
        </p:nvSpPr>
        <p:spPr>
          <a:xfrm>
            <a:off x="8154996" y="6246945"/>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3</a:t>
            </a:r>
            <a:endParaRPr lang="en-US" b="1" dirty="0">
              <a:solidFill>
                <a:schemeClr val="bg1"/>
              </a:solidFill>
            </a:endParaRPr>
          </a:p>
        </p:txBody>
      </p:sp>
      <p:sp>
        <p:nvSpPr>
          <p:cNvPr id="19" name="Ορθογώνιο: Στρογγύλεμα γωνιών 14">
            <a:extLst>
              <a:ext uri="{FF2B5EF4-FFF2-40B4-BE49-F238E27FC236}">
                <a16:creationId xmlns:a16="http://schemas.microsoft.com/office/drawing/2014/main" id="{16918A25-3817-DE22-A1B0-F8FD159118BE}"/>
              </a:ext>
            </a:extLst>
          </p:cNvPr>
          <p:cNvSpPr/>
          <p:nvPr/>
        </p:nvSpPr>
        <p:spPr>
          <a:xfrm>
            <a:off x="6014905" y="4347156"/>
            <a:ext cx="3070372" cy="920673"/>
          </a:xfrm>
          <a:prstGeom prst="roundRect">
            <a:avLst>
              <a:gd name="adj" fmla="val 50000"/>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sp>
        <p:nvSpPr>
          <p:cNvPr id="20" name="Οβάλ 19">
            <a:extLst>
              <a:ext uri="{FF2B5EF4-FFF2-40B4-BE49-F238E27FC236}">
                <a16:creationId xmlns:a16="http://schemas.microsoft.com/office/drawing/2014/main" id="{0E65DAB5-2284-CD46-D69B-5E2832C920AB}"/>
              </a:ext>
            </a:extLst>
          </p:cNvPr>
          <p:cNvSpPr/>
          <p:nvPr/>
        </p:nvSpPr>
        <p:spPr>
          <a:xfrm>
            <a:off x="5322578" y="4467288"/>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1</a:t>
            </a:r>
            <a:endParaRPr lang="en-US" b="1" dirty="0">
              <a:solidFill>
                <a:schemeClr val="bg1"/>
              </a:solidFill>
            </a:endParaRPr>
          </a:p>
        </p:txBody>
      </p:sp>
      <p:sp>
        <p:nvSpPr>
          <p:cNvPr id="23" name="Ορθογώνιο: Στρογγύλεμα γωνιών 14">
            <a:extLst>
              <a:ext uri="{FF2B5EF4-FFF2-40B4-BE49-F238E27FC236}">
                <a16:creationId xmlns:a16="http://schemas.microsoft.com/office/drawing/2014/main" id="{B28C384B-EFFC-9001-967F-152418B627F3}"/>
              </a:ext>
            </a:extLst>
          </p:cNvPr>
          <p:cNvSpPr/>
          <p:nvPr/>
        </p:nvSpPr>
        <p:spPr>
          <a:xfrm>
            <a:off x="6014905" y="6244972"/>
            <a:ext cx="1963687" cy="495803"/>
          </a:xfrm>
          <a:prstGeom prst="round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sp>
        <p:nvSpPr>
          <p:cNvPr id="24" name="TextBox 23">
            <a:extLst>
              <a:ext uri="{FF2B5EF4-FFF2-40B4-BE49-F238E27FC236}">
                <a16:creationId xmlns:a16="http://schemas.microsoft.com/office/drawing/2014/main" id="{B4531D98-20A8-4C33-E327-283563887926}"/>
              </a:ext>
            </a:extLst>
          </p:cNvPr>
          <p:cNvSpPr txBox="1"/>
          <p:nvPr/>
        </p:nvSpPr>
        <p:spPr>
          <a:xfrm>
            <a:off x="769146" y="2006744"/>
            <a:ext cx="4306194" cy="2862322"/>
          </a:xfrm>
          <a:prstGeom prst="rect">
            <a:avLst/>
          </a:prstGeom>
          <a:noFill/>
          <a:ln w="19050">
            <a:solidFill>
              <a:srgbClr val="FF0000"/>
            </a:solidFill>
          </a:ln>
        </p:spPr>
        <p:txBody>
          <a:bodyPr wrap="square" rtlCol="0">
            <a:spAutoFit/>
          </a:bodyPr>
          <a:lstStyle/>
          <a:p>
            <a:r>
              <a:rPr lang="el-GR" b="1" dirty="0">
                <a:solidFill>
                  <a:schemeClr val="accent5">
                    <a:lumMod val="50000"/>
                  </a:schemeClr>
                </a:solidFill>
              </a:rPr>
              <a:t>Το διαβιβαστικό που συνοδεύει το αίτημα κατανομής θα πρέπει να περιέχει:</a:t>
            </a:r>
          </a:p>
          <a:p>
            <a:endParaRPr lang="el-GR" b="1" dirty="0">
              <a:solidFill>
                <a:schemeClr val="accent5">
                  <a:lumMod val="50000"/>
                </a:schemeClr>
              </a:solidFill>
            </a:endParaRPr>
          </a:p>
          <a:p>
            <a:pPr marL="342900" indent="-342900">
              <a:buAutoNum type="arabicPeriod"/>
            </a:pPr>
            <a:r>
              <a:rPr lang="el-GR" b="1" dirty="0">
                <a:solidFill>
                  <a:schemeClr val="accent5">
                    <a:lumMod val="50000"/>
                  </a:schemeClr>
                </a:solidFill>
              </a:rPr>
              <a:t>Τα στοιχεία του έργου (ή </a:t>
            </a:r>
            <a:r>
              <a:rPr lang="el-GR" b="1" dirty="0" err="1">
                <a:solidFill>
                  <a:schemeClr val="accent5">
                    <a:lumMod val="50000"/>
                  </a:schemeClr>
                </a:solidFill>
              </a:rPr>
              <a:t>υποέργου</a:t>
            </a:r>
            <a:r>
              <a:rPr lang="el-GR" b="1" dirty="0">
                <a:solidFill>
                  <a:schemeClr val="accent5">
                    <a:lumMod val="50000"/>
                  </a:schemeClr>
                </a:solidFill>
              </a:rPr>
              <a:t>) και το αιτούμενο ποσό</a:t>
            </a:r>
          </a:p>
          <a:p>
            <a:pPr marL="342900" indent="-342900">
              <a:buAutoNum type="arabicPeriod"/>
            </a:pPr>
            <a:r>
              <a:rPr lang="el-GR" b="1" dirty="0">
                <a:solidFill>
                  <a:schemeClr val="accent5">
                    <a:lumMod val="50000"/>
                  </a:schemeClr>
                </a:solidFill>
              </a:rPr>
              <a:t>Τεκμηρίωση για το είδος της δαπάνης που πρόκειται να εξοφληθεί με το συγκεκριμένο αίτημα κατανομής</a:t>
            </a:r>
          </a:p>
          <a:p>
            <a:pPr marL="342900" indent="-342900">
              <a:buAutoNum type="arabicPeriod"/>
            </a:pPr>
            <a:r>
              <a:rPr lang="el-GR" b="1" dirty="0">
                <a:solidFill>
                  <a:schemeClr val="accent5">
                    <a:lumMod val="50000"/>
                  </a:schemeClr>
                </a:solidFill>
              </a:rPr>
              <a:t>Ορθή σηματοδότηση της περιόδου 2021-27 </a:t>
            </a:r>
          </a:p>
        </p:txBody>
      </p:sp>
    </p:spTree>
    <p:extLst>
      <p:ext uri="{BB962C8B-B14F-4D97-AF65-F5344CB8AC3E}">
        <p14:creationId xmlns:p14="http://schemas.microsoft.com/office/powerpoint/2010/main" val="3716407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E0FC0-2B81-68A0-DC98-81B83D030DAF}"/>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29F4964D-84AE-483A-AF9A-24A8039A7359}"/>
              </a:ext>
            </a:extLst>
          </p:cNvPr>
          <p:cNvSpPr>
            <a:spLocks noGrp="1"/>
          </p:cNvSpPr>
          <p:nvPr>
            <p:ph type="title"/>
          </p:nvPr>
        </p:nvSpPr>
        <p:spPr>
          <a:xfrm>
            <a:off x="838200" y="365126"/>
            <a:ext cx="10100417" cy="457200"/>
          </a:xfrm>
        </p:spPr>
        <p:txBody>
          <a:bodyPr>
            <a:normAutofit fontScale="90000"/>
          </a:bodyPr>
          <a:lstStyle/>
          <a:p>
            <a:pPr algn="ctr"/>
            <a:r>
              <a:rPr lang="el-GR" sz="3200" dirty="0"/>
              <a:t>Δημιουργία Αιτήματος Χρηματοδότησης</a:t>
            </a:r>
          </a:p>
        </p:txBody>
      </p:sp>
      <p:sp>
        <p:nvSpPr>
          <p:cNvPr id="9" name="Οβάλ 8">
            <a:extLst>
              <a:ext uri="{FF2B5EF4-FFF2-40B4-BE49-F238E27FC236}">
                <a16:creationId xmlns:a16="http://schemas.microsoft.com/office/drawing/2014/main" id="{2D2D232A-7D7C-BA10-A840-E5A09FD14B43}"/>
              </a:ext>
            </a:extLst>
          </p:cNvPr>
          <p:cNvSpPr/>
          <p:nvPr/>
        </p:nvSpPr>
        <p:spPr>
          <a:xfrm>
            <a:off x="228600" y="365126"/>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1</a:t>
            </a:r>
            <a:endParaRPr lang="en-US" b="1" dirty="0">
              <a:solidFill>
                <a:schemeClr val="bg1"/>
              </a:solidFill>
            </a:endParaRPr>
          </a:p>
        </p:txBody>
      </p:sp>
      <p:sp>
        <p:nvSpPr>
          <p:cNvPr id="12" name="Ορθογώνιο: Στρογγύλεμα γωνιών 14">
            <a:extLst>
              <a:ext uri="{FF2B5EF4-FFF2-40B4-BE49-F238E27FC236}">
                <a16:creationId xmlns:a16="http://schemas.microsoft.com/office/drawing/2014/main" id="{0719351E-7447-6FA6-0C59-05146EB8B6D9}"/>
              </a:ext>
            </a:extLst>
          </p:cNvPr>
          <p:cNvSpPr/>
          <p:nvPr/>
        </p:nvSpPr>
        <p:spPr>
          <a:xfrm>
            <a:off x="6430105" y="4230168"/>
            <a:ext cx="3414650" cy="316195"/>
          </a:xfrm>
          <a:prstGeom prst="round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cxnSp>
        <p:nvCxnSpPr>
          <p:cNvPr id="13" name="Ευθύγραμμο βέλος σύνδεσης 12">
            <a:extLst>
              <a:ext uri="{FF2B5EF4-FFF2-40B4-BE49-F238E27FC236}">
                <a16:creationId xmlns:a16="http://schemas.microsoft.com/office/drawing/2014/main" id="{3837097E-3090-B3EF-711D-77D88613E5E2}"/>
              </a:ext>
            </a:extLst>
          </p:cNvPr>
          <p:cNvCxnSpPr>
            <a:cxnSpLocks/>
            <a:stCxn id="14" idx="6"/>
          </p:cNvCxnSpPr>
          <p:nvPr/>
        </p:nvCxnSpPr>
        <p:spPr>
          <a:xfrm flipH="1" flipV="1">
            <a:off x="9950665" y="4385882"/>
            <a:ext cx="1058051" cy="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Οβάλ 13">
            <a:extLst>
              <a:ext uri="{FF2B5EF4-FFF2-40B4-BE49-F238E27FC236}">
                <a16:creationId xmlns:a16="http://schemas.microsoft.com/office/drawing/2014/main" id="{F51B5CA6-FFB4-A31A-43B3-215502244A3D}"/>
              </a:ext>
            </a:extLst>
          </p:cNvPr>
          <p:cNvSpPr/>
          <p:nvPr/>
        </p:nvSpPr>
        <p:spPr>
          <a:xfrm>
            <a:off x="10551516" y="4157283"/>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2</a:t>
            </a:r>
            <a:endParaRPr lang="en-US" b="1" dirty="0">
              <a:solidFill>
                <a:schemeClr val="bg1"/>
              </a:solidFill>
            </a:endParaRPr>
          </a:p>
        </p:txBody>
      </p:sp>
      <p:pic>
        <p:nvPicPr>
          <p:cNvPr id="4" name="Εικόνα 3">
            <a:extLst>
              <a:ext uri="{FF2B5EF4-FFF2-40B4-BE49-F238E27FC236}">
                <a16:creationId xmlns:a16="http://schemas.microsoft.com/office/drawing/2014/main" id="{32232CAA-4251-241F-E02C-48A4F6167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12" y="1049998"/>
            <a:ext cx="11152367" cy="3977914"/>
          </a:xfrm>
          <a:prstGeom prst="rect">
            <a:avLst/>
          </a:prstGeom>
        </p:spPr>
      </p:pic>
      <p:cxnSp>
        <p:nvCxnSpPr>
          <p:cNvPr id="8" name="Ευθύγραμμο βέλος σύνδεσης 7">
            <a:extLst>
              <a:ext uri="{FF2B5EF4-FFF2-40B4-BE49-F238E27FC236}">
                <a16:creationId xmlns:a16="http://schemas.microsoft.com/office/drawing/2014/main" id="{4386FDEF-C5A9-2C9B-FBB8-4998F93616F7}"/>
              </a:ext>
            </a:extLst>
          </p:cNvPr>
          <p:cNvCxnSpPr>
            <a:cxnSpLocks/>
          </p:cNvCxnSpPr>
          <p:nvPr/>
        </p:nvCxnSpPr>
        <p:spPr>
          <a:xfrm>
            <a:off x="457200" y="798912"/>
            <a:ext cx="0" cy="43427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 name="Εικόνα 17">
            <a:extLst>
              <a:ext uri="{FF2B5EF4-FFF2-40B4-BE49-F238E27FC236}">
                <a16:creationId xmlns:a16="http://schemas.microsoft.com/office/drawing/2014/main" id="{C26823E8-01BA-A3B5-8EB7-19DC95D43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0907" y="5169175"/>
            <a:ext cx="4218396" cy="1277653"/>
          </a:xfrm>
          <a:prstGeom prst="rect">
            <a:avLst/>
          </a:prstGeom>
        </p:spPr>
      </p:pic>
      <p:sp>
        <p:nvSpPr>
          <p:cNvPr id="19" name="Ορθογώνιο: Στρογγύλεμα γωνιών 14">
            <a:extLst>
              <a:ext uri="{FF2B5EF4-FFF2-40B4-BE49-F238E27FC236}">
                <a16:creationId xmlns:a16="http://schemas.microsoft.com/office/drawing/2014/main" id="{D2C9BE16-0F07-E0FE-FEF6-22AC589C5A09}"/>
              </a:ext>
            </a:extLst>
          </p:cNvPr>
          <p:cNvSpPr/>
          <p:nvPr/>
        </p:nvSpPr>
        <p:spPr>
          <a:xfrm>
            <a:off x="228600" y="4353713"/>
            <a:ext cx="10780116" cy="420322"/>
          </a:xfrm>
          <a:prstGeom prst="roundRect">
            <a:avLst>
              <a:gd name="adj" fmla="val 50000"/>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sp>
        <p:nvSpPr>
          <p:cNvPr id="20" name="Οβάλ 19">
            <a:extLst>
              <a:ext uri="{FF2B5EF4-FFF2-40B4-BE49-F238E27FC236}">
                <a16:creationId xmlns:a16="http://schemas.microsoft.com/office/drawing/2014/main" id="{43EEF776-7B79-6E97-65FF-E08F35FEB15C}"/>
              </a:ext>
            </a:extLst>
          </p:cNvPr>
          <p:cNvSpPr/>
          <p:nvPr/>
        </p:nvSpPr>
        <p:spPr>
          <a:xfrm>
            <a:off x="3686262" y="5350801"/>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2</a:t>
            </a:r>
            <a:endParaRPr lang="en-US" b="1" dirty="0">
              <a:solidFill>
                <a:schemeClr val="bg1"/>
              </a:solidFill>
            </a:endParaRPr>
          </a:p>
        </p:txBody>
      </p:sp>
    </p:spTree>
    <p:extLst>
      <p:ext uri="{BB962C8B-B14F-4D97-AF65-F5344CB8AC3E}">
        <p14:creationId xmlns:p14="http://schemas.microsoft.com/office/powerpoint/2010/main" val="2780885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9296D-DE95-62F7-7E36-5BAA222C0A76}"/>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EEB9E4AE-FFC8-1CD4-8663-38F73CD30C27}"/>
              </a:ext>
            </a:extLst>
          </p:cNvPr>
          <p:cNvSpPr>
            <a:spLocks noGrp="1"/>
          </p:cNvSpPr>
          <p:nvPr>
            <p:ph type="title"/>
          </p:nvPr>
        </p:nvSpPr>
        <p:spPr>
          <a:xfrm>
            <a:off x="838200" y="365126"/>
            <a:ext cx="10100417" cy="457200"/>
          </a:xfrm>
        </p:spPr>
        <p:txBody>
          <a:bodyPr>
            <a:normAutofit/>
          </a:bodyPr>
          <a:lstStyle/>
          <a:p>
            <a:pPr algn="ctr"/>
            <a:r>
              <a:rPr lang="el-GR" sz="1800" dirty="0"/>
              <a:t>Συνημμένα Έγγραφα που συνοδεύουν το Αίτημα Χρηματοδότησης</a:t>
            </a:r>
          </a:p>
        </p:txBody>
      </p:sp>
      <p:pic>
        <p:nvPicPr>
          <p:cNvPr id="5" name="Εικόνα 4">
            <a:extLst>
              <a:ext uri="{FF2B5EF4-FFF2-40B4-BE49-F238E27FC236}">
                <a16:creationId xmlns:a16="http://schemas.microsoft.com/office/drawing/2014/main" id="{C68CF7DC-43AB-C482-C4F4-AEE22A5FF1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895" y="1208014"/>
            <a:ext cx="3189684" cy="4441971"/>
          </a:xfrm>
          <a:prstGeom prst="rect">
            <a:avLst/>
          </a:prstGeom>
        </p:spPr>
      </p:pic>
      <p:pic>
        <p:nvPicPr>
          <p:cNvPr id="7" name="Εικόνα 6">
            <a:extLst>
              <a:ext uri="{FF2B5EF4-FFF2-40B4-BE49-F238E27FC236}">
                <a16:creationId xmlns:a16="http://schemas.microsoft.com/office/drawing/2014/main" id="{FA41BF83-1126-510E-F943-61AB7A6FE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6230" y="822326"/>
            <a:ext cx="3832310" cy="5686017"/>
          </a:xfrm>
          <a:prstGeom prst="rect">
            <a:avLst/>
          </a:prstGeom>
        </p:spPr>
      </p:pic>
      <p:pic>
        <p:nvPicPr>
          <p:cNvPr id="11" name="Εικόνα 10">
            <a:extLst>
              <a:ext uri="{FF2B5EF4-FFF2-40B4-BE49-F238E27FC236}">
                <a16:creationId xmlns:a16="http://schemas.microsoft.com/office/drawing/2014/main" id="{73C81A6F-EE5F-5F72-5FCC-F246ED4295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8229" y="1238666"/>
            <a:ext cx="3730915" cy="1365438"/>
          </a:xfrm>
          <a:prstGeom prst="rect">
            <a:avLst/>
          </a:prstGeom>
        </p:spPr>
      </p:pic>
    </p:spTree>
    <p:extLst>
      <p:ext uri="{BB962C8B-B14F-4D97-AF65-F5344CB8AC3E}">
        <p14:creationId xmlns:p14="http://schemas.microsoft.com/office/powerpoint/2010/main" val="3923672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49203-8562-9C86-5C27-E3C9E37C3EF4}"/>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6A6C43EE-E915-CC9A-C375-CD2E8E2593DA}"/>
              </a:ext>
            </a:extLst>
          </p:cNvPr>
          <p:cNvSpPr>
            <a:spLocks noGrp="1"/>
          </p:cNvSpPr>
          <p:nvPr>
            <p:ph type="title"/>
          </p:nvPr>
        </p:nvSpPr>
        <p:spPr>
          <a:xfrm>
            <a:off x="838200" y="365126"/>
            <a:ext cx="10100417" cy="457200"/>
          </a:xfrm>
        </p:spPr>
        <p:txBody>
          <a:bodyPr>
            <a:normAutofit fontScale="90000"/>
          </a:bodyPr>
          <a:lstStyle/>
          <a:p>
            <a:pPr algn="ctr"/>
            <a:r>
              <a:rPr lang="el-GR" sz="3200" dirty="0"/>
              <a:t>Δημιουργία Αιτήματος Χρηματοδότησης</a:t>
            </a:r>
          </a:p>
        </p:txBody>
      </p:sp>
      <p:sp>
        <p:nvSpPr>
          <p:cNvPr id="9" name="Οβάλ 8">
            <a:extLst>
              <a:ext uri="{FF2B5EF4-FFF2-40B4-BE49-F238E27FC236}">
                <a16:creationId xmlns:a16="http://schemas.microsoft.com/office/drawing/2014/main" id="{50262495-0BFC-8E1A-8DAF-80B9E926B715}"/>
              </a:ext>
            </a:extLst>
          </p:cNvPr>
          <p:cNvSpPr/>
          <p:nvPr/>
        </p:nvSpPr>
        <p:spPr>
          <a:xfrm>
            <a:off x="796255" y="338921"/>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1</a:t>
            </a:r>
            <a:endParaRPr lang="en-US" b="1" dirty="0">
              <a:solidFill>
                <a:schemeClr val="bg1"/>
              </a:solidFill>
            </a:endParaRPr>
          </a:p>
        </p:txBody>
      </p:sp>
      <p:sp>
        <p:nvSpPr>
          <p:cNvPr id="12" name="Ορθογώνιο: Στρογγύλεμα γωνιών 14">
            <a:extLst>
              <a:ext uri="{FF2B5EF4-FFF2-40B4-BE49-F238E27FC236}">
                <a16:creationId xmlns:a16="http://schemas.microsoft.com/office/drawing/2014/main" id="{17CD8004-6AA4-029E-FF31-5E93A31FDC38}"/>
              </a:ext>
            </a:extLst>
          </p:cNvPr>
          <p:cNvSpPr/>
          <p:nvPr/>
        </p:nvSpPr>
        <p:spPr>
          <a:xfrm>
            <a:off x="6430105" y="4230168"/>
            <a:ext cx="3414650" cy="316195"/>
          </a:xfrm>
          <a:prstGeom prst="round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cxnSp>
        <p:nvCxnSpPr>
          <p:cNvPr id="13" name="Ευθύγραμμο βέλος σύνδεσης 12">
            <a:extLst>
              <a:ext uri="{FF2B5EF4-FFF2-40B4-BE49-F238E27FC236}">
                <a16:creationId xmlns:a16="http://schemas.microsoft.com/office/drawing/2014/main" id="{0A3F6A07-D269-C740-53E3-1FF4A09A17C6}"/>
              </a:ext>
            </a:extLst>
          </p:cNvPr>
          <p:cNvCxnSpPr>
            <a:cxnSpLocks/>
            <a:stCxn id="14" idx="6"/>
          </p:cNvCxnSpPr>
          <p:nvPr/>
        </p:nvCxnSpPr>
        <p:spPr>
          <a:xfrm flipH="1" flipV="1">
            <a:off x="9950665" y="4385882"/>
            <a:ext cx="1058051" cy="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Οβάλ 13">
            <a:extLst>
              <a:ext uri="{FF2B5EF4-FFF2-40B4-BE49-F238E27FC236}">
                <a16:creationId xmlns:a16="http://schemas.microsoft.com/office/drawing/2014/main" id="{8711C9CF-AE14-8A2A-F45B-814ACE166590}"/>
              </a:ext>
            </a:extLst>
          </p:cNvPr>
          <p:cNvSpPr/>
          <p:nvPr/>
        </p:nvSpPr>
        <p:spPr>
          <a:xfrm>
            <a:off x="10551516" y="4157283"/>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2</a:t>
            </a:r>
            <a:endParaRPr lang="en-US" b="1" dirty="0">
              <a:solidFill>
                <a:schemeClr val="bg1"/>
              </a:solidFill>
            </a:endParaRPr>
          </a:p>
        </p:txBody>
      </p:sp>
      <p:pic>
        <p:nvPicPr>
          <p:cNvPr id="4" name="Εικόνα 3">
            <a:extLst>
              <a:ext uri="{FF2B5EF4-FFF2-40B4-BE49-F238E27FC236}">
                <a16:creationId xmlns:a16="http://schemas.microsoft.com/office/drawing/2014/main" id="{579EEEB6-18EA-106F-B348-A8F72CBB1A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12" y="1049998"/>
            <a:ext cx="11152367" cy="3977914"/>
          </a:xfrm>
          <a:prstGeom prst="rect">
            <a:avLst/>
          </a:prstGeom>
        </p:spPr>
      </p:pic>
      <p:cxnSp>
        <p:nvCxnSpPr>
          <p:cNvPr id="8" name="Ευθύγραμμο βέλος σύνδεσης 7">
            <a:extLst>
              <a:ext uri="{FF2B5EF4-FFF2-40B4-BE49-F238E27FC236}">
                <a16:creationId xmlns:a16="http://schemas.microsoft.com/office/drawing/2014/main" id="{266E77EA-3313-A699-017A-F02B35DAE3BA}"/>
              </a:ext>
            </a:extLst>
          </p:cNvPr>
          <p:cNvCxnSpPr>
            <a:cxnSpLocks/>
          </p:cNvCxnSpPr>
          <p:nvPr/>
        </p:nvCxnSpPr>
        <p:spPr>
          <a:xfrm>
            <a:off x="1002484" y="796121"/>
            <a:ext cx="0" cy="43427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Οβάλ 19">
            <a:extLst>
              <a:ext uri="{FF2B5EF4-FFF2-40B4-BE49-F238E27FC236}">
                <a16:creationId xmlns:a16="http://schemas.microsoft.com/office/drawing/2014/main" id="{BB6A4803-F9CF-DF89-C4A3-2DA8534B4A67}"/>
              </a:ext>
            </a:extLst>
          </p:cNvPr>
          <p:cNvSpPr/>
          <p:nvPr/>
        </p:nvSpPr>
        <p:spPr>
          <a:xfrm>
            <a:off x="4841247" y="5579402"/>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2</a:t>
            </a:r>
            <a:endParaRPr lang="en-US" b="1" dirty="0">
              <a:solidFill>
                <a:schemeClr val="bg1"/>
              </a:solidFill>
            </a:endParaRPr>
          </a:p>
        </p:txBody>
      </p:sp>
      <p:pic>
        <p:nvPicPr>
          <p:cNvPr id="5" name="Εικόνα 4">
            <a:extLst>
              <a:ext uri="{FF2B5EF4-FFF2-40B4-BE49-F238E27FC236}">
                <a16:creationId xmlns:a16="http://schemas.microsoft.com/office/drawing/2014/main" id="{2E8071F1-906E-3FA4-A428-7C988717A4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1484" y="4969803"/>
            <a:ext cx="5254111" cy="1888196"/>
          </a:xfrm>
          <a:prstGeom prst="rect">
            <a:avLst/>
          </a:prstGeom>
        </p:spPr>
      </p:pic>
      <p:sp>
        <p:nvSpPr>
          <p:cNvPr id="6" name="TextBox 5">
            <a:extLst>
              <a:ext uri="{FF2B5EF4-FFF2-40B4-BE49-F238E27FC236}">
                <a16:creationId xmlns:a16="http://schemas.microsoft.com/office/drawing/2014/main" id="{7B8E2CDC-5AE0-5A21-77C0-BFA2C4D102BB}"/>
              </a:ext>
            </a:extLst>
          </p:cNvPr>
          <p:cNvSpPr txBox="1"/>
          <p:nvPr/>
        </p:nvSpPr>
        <p:spPr>
          <a:xfrm>
            <a:off x="164984" y="5112619"/>
            <a:ext cx="4432183" cy="830997"/>
          </a:xfrm>
          <a:prstGeom prst="rect">
            <a:avLst/>
          </a:prstGeom>
          <a:noFill/>
          <a:ln w="19050">
            <a:solidFill>
              <a:srgbClr val="FF0000"/>
            </a:solidFill>
          </a:ln>
        </p:spPr>
        <p:txBody>
          <a:bodyPr wrap="square" rtlCol="0">
            <a:spAutoFit/>
          </a:bodyPr>
          <a:lstStyle/>
          <a:p>
            <a:r>
              <a:rPr lang="el-GR" sz="1600" b="1" dirty="0">
                <a:solidFill>
                  <a:schemeClr val="accent5">
                    <a:lumMod val="50000"/>
                  </a:schemeClr>
                </a:solidFill>
              </a:rPr>
              <a:t>Με την επικύρωση (1) το σύστημα κάνει έλεγχο για πιθανά σφάλματα στο δελτίο και μας επιστρέφει το αποτέλεσμα του ελέγχου (2)</a:t>
            </a:r>
          </a:p>
        </p:txBody>
      </p:sp>
    </p:spTree>
    <p:extLst>
      <p:ext uri="{BB962C8B-B14F-4D97-AF65-F5344CB8AC3E}">
        <p14:creationId xmlns:p14="http://schemas.microsoft.com/office/powerpoint/2010/main" val="34496914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657A1-3B8E-3226-CB92-A2A1A90E4450}"/>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48897831-7190-36E1-E775-6720D9FE27C4}"/>
              </a:ext>
            </a:extLst>
          </p:cNvPr>
          <p:cNvSpPr>
            <a:spLocks noGrp="1"/>
          </p:cNvSpPr>
          <p:nvPr>
            <p:ph type="title"/>
          </p:nvPr>
        </p:nvSpPr>
        <p:spPr>
          <a:xfrm>
            <a:off x="838200" y="365126"/>
            <a:ext cx="10100417" cy="457200"/>
          </a:xfrm>
        </p:spPr>
        <p:txBody>
          <a:bodyPr>
            <a:normAutofit fontScale="90000"/>
          </a:bodyPr>
          <a:lstStyle/>
          <a:p>
            <a:pPr algn="ctr"/>
            <a:r>
              <a:rPr lang="el-GR" sz="3200" dirty="0"/>
              <a:t>Δημιουργία Αιτήματος Χρηματοδότησης</a:t>
            </a:r>
          </a:p>
        </p:txBody>
      </p:sp>
      <p:pic>
        <p:nvPicPr>
          <p:cNvPr id="4" name="Εικόνα 3">
            <a:extLst>
              <a:ext uri="{FF2B5EF4-FFF2-40B4-BE49-F238E27FC236}">
                <a16:creationId xmlns:a16="http://schemas.microsoft.com/office/drawing/2014/main" id="{BCF2128B-F798-7504-3FD3-2EDD2E5CD6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33" y="1003663"/>
            <a:ext cx="11937534" cy="4311481"/>
          </a:xfrm>
          <a:prstGeom prst="rect">
            <a:avLst/>
          </a:prstGeom>
        </p:spPr>
      </p:pic>
      <p:cxnSp>
        <p:nvCxnSpPr>
          <p:cNvPr id="8" name="Ευθύγραμμο βέλος σύνδεσης 7">
            <a:extLst>
              <a:ext uri="{FF2B5EF4-FFF2-40B4-BE49-F238E27FC236}">
                <a16:creationId xmlns:a16="http://schemas.microsoft.com/office/drawing/2014/main" id="{734A98FA-96E7-2509-7640-B1010A25566D}"/>
              </a:ext>
            </a:extLst>
          </p:cNvPr>
          <p:cNvCxnSpPr>
            <a:cxnSpLocks/>
            <a:stCxn id="9" idx="6"/>
          </p:cNvCxnSpPr>
          <p:nvPr/>
        </p:nvCxnSpPr>
        <p:spPr>
          <a:xfrm flipH="1" flipV="1">
            <a:off x="2806477" y="1716137"/>
            <a:ext cx="1058051" cy="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Οβάλ 8">
            <a:extLst>
              <a:ext uri="{FF2B5EF4-FFF2-40B4-BE49-F238E27FC236}">
                <a16:creationId xmlns:a16="http://schemas.microsoft.com/office/drawing/2014/main" id="{C1B9B601-6E16-FB55-FDD9-6F57ADDF1FB8}"/>
              </a:ext>
            </a:extLst>
          </p:cNvPr>
          <p:cNvSpPr/>
          <p:nvPr/>
        </p:nvSpPr>
        <p:spPr>
          <a:xfrm>
            <a:off x="3407328" y="1487538"/>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1</a:t>
            </a:r>
            <a:endParaRPr lang="en-US" b="1" dirty="0">
              <a:solidFill>
                <a:schemeClr val="bg1"/>
              </a:solidFill>
            </a:endParaRPr>
          </a:p>
        </p:txBody>
      </p:sp>
      <p:sp>
        <p:nvSpPr>
          <p:cNvPr id="12" name="Ορθογώνιο: Στρογγύλεμα γωνιών 14">
            <a:extLst>
              <a:ext uri="{FF2B5EF4-FFF2-40B4-BE49-F238E27FC236}">
                <a16:creationId xmlns:a16="http://schemas.microsoft.com/office/drawing/2014/main" id="{9997BC3A-BBB3-7748-C1F3-693A1F127DA9}"/>
              </a:ext>
            </a:extLst>
          </p:cNvPr>
          <p:cNvSpPr/>
          <p:nvPr/>
        </p:nvSpPr>
        <p:spPr>
          <a:xfrm>
            <a:off x="6921189" y="2072081"/>
            <a:ext cx="410789" cy="308909"/>
          </a:xfrm>
          <a:prstGeom prst="round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cxnSp>
        <p:nvCxnSpPr>
          <p:cNvPr id="13" name="Ευθύγραμμο βέλος σύνδεσης 12">
            <a:extLst>
              <a:ext uri="{FF2B5EF4-FFF2-40B4-BE49-F238E27FC236}">
                <a16:creationId xmlns:a16="http://schemas.microsoft.com/office/drawing/2014/main" id="{A4F2EF6C-0C78-A9F5-6656-3423B3A9EC4A}"/>
              </a:ext>
            </a:extLst>
          </p:cNvPr>
          <p:cNvCxnSpPr>
            <a:cxnSpLocks/>
          </p:cNvCxnSpPr>
          <p:nvPr/>
        </p:nvCxnSpPr>
        <p:spPr>
          <a:xfrm>
            <a:off x="6439972" y="2219424"/>
            <a:ext cx="481217"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Οβάλ 13">
            <a:extLst>
              <a:ext uri="{FF2B5EF4-FFF2-40B4-BE49-F238E27FC236}">
                <a16:creationId xmlns:a16="http://schemas.microsoft.com/office/drawing/2014/main" id="{4CB08F90-3085-A61F-9FD6-C26A67D93FEF}"/>
              </a:ext>
            </a:extLst>
          </p:cNvPr>
          <p:cNvSpPr/>
          <p:nvPr/>
        </p:nvSpPr>
        <p:spPr>
          <a:xfrm>
            <a:off x="6022665" y="1944738"/>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2</a:t>
            </a:r>
            <a:endParaRPr lang="en-US" b="1" dirty="0">
              <a:solidFill>
                <a:schemeClr val="bg1"/>
              </a:solidFill>
            </a:endParaRPr>
          </a:p>
        </p:txBody>
      </p:sp>
    </p:spTree>
    <p:extLst>
      <p:ext uri="{BB962C8B-B14F-4D97-AF65-F5344CB8AC3E}">
        <p14:creationId xmlns:p14="http://schemas.microsoft.com/office/powerpoint/2010/main" val="1560155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03512-321C-E41C-6B8A-3EAD1E855354}"/>
            </a:ext>
          </a:extLst>
        </p:cNvPr>
        <p:cNvGrpSpPr/>
        <p:nvPr/>
      </p:nvGrpSpPr>
      <p:grpSpPr>
        <a:xfrm>
          <a:off x="0" y="0"/>
          <a:ext cx="0" cy="0"/>
          <a:chOff x="0" y="0"/>
          <a:chExt cx="0" cy="0"/>
        </a:xfrm>
      </p:grpSpPr>
      <p:pic>
        <p:nvPicPr>
          <p:cNvPr id="7" name="Εικόνα 6">
            <a:extLst>
              <a:ext uri="{FF2B5EF4-FFF2-40B4-BE49-F238E27FC236}">
                <a16:creationId xmlns:a16="http://schemas.microsoft.com/office/drawing/2014/main" id="{2FED4F3D-B36E-FFD4-3DBA-A3F446E265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986" y="1063409"/>
            <a:ext cx="11696184" cy="4731181"/>
          </a:xfrm>
          <a:prstGeom prst="rect">
            <a:avLst/>
          </a:prstGeom>
        </p:spPr>
      </p:pic>
      <p:sp>
        <p:nvSpPr>
          <p:cNvPr id="2" name="Τίτλος 1">
            <a:extLst>
              <a:ext uri="{FF2B5EF4-FFF2-40B4-BE49-F238E27FC236}">
                <a16:creationId xmlns:a16="http://schemas.microsoft.com/office/drawing/2014/main" id="{13ABCCE7-4FF1-F9CE-E834-986182F14C71}"/>
              </a:ext>
            </a:extLst>
          </p:cNvPr>
          <p:cNvSpPr>
            <a:spLocks noGrp="1"/>
          </p:cNvSpPr>
          <p:nvPr>
            <p:ph type="title"/>
          </p:nvPr>
        </p:nvSpPr>
        <p:spPr>
          <a:xfrm>
            <a:off x="838200" y="365126"/>
            <a:ext cx="10100417" cy="457200"/>
          </a:xfrm>
        </p:spPr>
        <p:txBody>
          <a:bodyPr>
            <a:normAutofit fontScale="90000"/>
          </a:bodyPr>
          <a:lstStyle/>
          <a:p>
            <a:pPr algn="ctr"/>
            <a:r>
              <a:rPr lang="el-GR" sz="3200" dirty="0"/>
              <a:t>Δημιουργία Αιτήματος Χρηματοδότησης</a:t>
            </a:r>
          </a:p>
        </p:txBody>
      </p:sp>
      <p:sp>
        <p:nvSpPr>
          <p:cNvPr id="9" name="Οβάλ 8">
            <a:extLst>
              <a:ext uri="{FF2B5EF4-FFF2-40B4-BE49-F238E27FC236}">
                <a16:creationId xmlns:a16="http://schemas.microsoft.com/office/drawing/2014/main" id="{8CE5931C-E598-332E-910B-4D436186CF12}"/>
              </a:ext>
            </a:extLst>
          </p:cNvPr>
          <p:cNvSpPr/>
          <p:nvPr/>
        </p:nvSpPr>
        <p:spPr>
          <a:xfrm>
            <a:off x="4460147" y="1817745"/>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1</a:t>
            </a:r>
            <a:endParaRPr lang="en-US" b="1" dirty="0">
              <a:solidFill>
                <a:schemeClr val="bg1"/>
              </a:solidFill>
            </a:endParaRPr>
          </a:p>
        </p:txBody>
      </p:sp>
      <p:sp>
        <p:nvSpPr>
          <p:cNvPr id="12" name="Ορθογώνιο: Στρογγύλεμα γωνιών 14">
            <a:extLst>
              <a:ext uri="{FF2B5EF4-FFF2-40B4-BE49-F238E27FC236}">
                <a16:creationId xmlns:a16="http://schemas.microsoft.com/office/drawing/2014/main" id="{8B221429-12B9-3CBC-7267-D66ED5595020}"/>
              </a:ext>
            </a:extLst>
          </p:cNvPr>
          <p:cNvSpPr/>
          <p:nvPr/>
        </p:nvSpPr>
        <p:spPr>
          <a:xfrm>
            <a:off x="330830" y="2929001"/>
            <a:ext cx="10281241" cy="316195"/>
          </a:xfrm>
          <a:prstGeom prst="round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cxnSp>
        <p:nvCxnSpPr>
          <p:cNvPr id="13" name="Ευθύγραμμο βέλος σύνδεσης 12">
            <a:extLst>
              <a:ext uri="{FF2B5EF4-FFF2-40B4-BE49-F238E27FC236}">
                <a16:creationId xmlns:a16="http://schemas.microsoft.com/office/drawing/2014/main" id="{D5B96B75-5152-382B-A10A-4709027DCBD8}"/>
              </a:ext>
            </a:extLst>
          </p:cNvPr>
          <p:cNvCxnSpPr>
            <a:cxnSpLocks/>
          </p:cNvCxnSpPr>
          <p:nvPr/>
        </p:nvCxnSpPr>
        <p:spPr>
          <a:xfrm>
            <a:off x="11241511" y="2601973"/>
            <a:ext cx="0" cy="39961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Οβάλ 13">
            <a:extLst>
              <a:ext uri="{FF2B5EF4-FFF2-40B4-BE49-F238E27FC236}">
                <a16:creationId xmlns:a16="http://schemas.microsoft.com/office/drawing/2014/main" id="{B71E01F2-A5A1-36D0-B96C-9E6D1FF60255}"/>
              </a:ext>
            </a:extLst>
          </p:cNvPr>
          <p:cNvSpPr/>
          <p:nvPr/>
        </p:nvSpPr>
        <p:spPr>
          <a:xfrm>
            <a:off x="11012911" y="2144773"/>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2</a:t>
            </a:r>
            <a:endParaRPr lang="en-US" b="1" dirty="0">
              <a:solidFill>
                <a:schemeClr val="bg1"/>
              </a:solidFill>
            </a:endParaRPr>
          </a:p>
        </p:txBody>
      </p:sp>
      <p:cxnSp>
        <p:nvCxnSpPr>
          <p:cNvPr id="8" name="Ευθύγραμμο βέλος σύνδεσης 7">
            <a:extLst>
              <a:ext uri="{FF2B5EF4-FFF2-40B4-BE49-F238E27FC236}">
                <a16:creationId xmlns:a16="http://schemas.microsoft.com/office/drawing/2014/main" id="{5773A254-AF1E-CB4D-07EB-007C2761CF5C}"/>
              </a:ext>
            </a:extLst>
          </p:cNvPr>
          <p:cNvCxnSpPr>
            <a:cxnSpLocks/>
          </p:cNvCxnSpPr>
          <p:nvPr/>
        </p:nvCxnSpPr>
        <p:spPr>
          <a:xfrm>
            <a:off x="4917347" y="2046345"/>
            <a:ext cx="451607"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Εικόνα 14">
            <a:extLst>
              <a:ext uri="{FF2B5EF4-FFF2-40B4-BE49-F238E27FC236}">
                <a16:creationId xmlns:a16="http://schemas.microsoft.com/office/drawing/2014/main" id="{0E7F0D63-57BF-8E09-C102-F61E432067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4110" y="3942500"/>
            <a:ext cx="1291266" cy="2336576"/>
          </a:xfrm>
          <a:prstGeom prst="rect">
            <a:avLst/>
          </a:prstGeom>
        </p:spPr>
      </p:pic>
      <p:sp>
        <p:nvSpPr>
          <p:cNvPr id="17" name="Οβάλ 16">
            <a:extLst>
              <a:ext uri="{FF2B5EF4-FFF2-40B4-BE49-F238E27FC236}">
                <a16:creationId xmlns:a16="http://schemas.microsoft.com/office/drawing/2014/main" id="{F4442148-3522-3CA9-8475-5D729A81205D}"/>
              </a:ext>
            </a:extLst>
          </p:cNvPr>
          <p:cNvSpPr/>
          <p:nvPr/>
        </p:nvSpPr>
        <p:spPr>
          <a:xfrm>
            <a:off x="11416867" y="4340916"/>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3</a:t>
            </a:r>
            <a:endParaRPr lang="en-US" b="1" dirty="0">
              <a:solidFill>
                <a:schemeClr val="bg1"/>
              </a:solidFill>
            </a:endParaRPr>
          </a:p>
        </p:txBody>
      </p:sp>
      <p:sp>
        <p:nvSpPr>
          <p:cNvPr id="18" name="Ορθογώνιο: Στρογγύλεμα γωνιών 14">
            <a:extLst>
              <a:ext uri="{FF2B5EF4-FFF2-40B4-BE49-F238E27FC236}">
                <a16:creationId xmlns:a16="http://schemas.microsoft.com/office/drawing/2014/main" id="{D3164B4E-5E10-F859-F380-46A9F17226A3}"/>
              </a:ext>
            </a:extLst>
          </p:cNvPr>
          <p:cNvSpPr/>
          <p:nvPr/>
        </p:nvSpPr>
        <p:spPr>
          <a:xfrm>
            <a:off x="10628850" y="5540675"/>
            <a:ext cx="629440" cy="180617"/>
          </a:xfrm>
          <a:prstGeom prst="round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spTree>
    <p:extLst>
      <p:ext uri="{BB962C8B-B14F-4D97-AF65-F5344CB8AC3E}">
        <p14:creationId xmlns:p14="http://schemas.microsoft.com/office/powerpoint/2010/main" val="877918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ED3EB8-E7D0-AFB5-21EA-DDA3DCA8E5DD}"/>
              </a:ext>
            </a:extLst>
          </p:cNvPr>
          <p:cNvSpPr>
            <a:spLocks noGrp="1"/>
          </p:cNvSpPr>
          <p:nvPr>
            <p:ph type="title"/>
          </p:nvPr>
        </p:nvSpPr>
        <p:spPr/>
        <p:txBody>
          <a:bodyPr>
            <a:normAutofit/>
          </a:bodyPr>
          <a:lstStyle/>
          <a:p>
            <a:pPr algn="ctr"/>
            <a:r>
              <a:rPr lang="el-GR" sz="3200" dirty="0"/>
              <a:t>Τι ίσχυε μέχρι 31/12/2025;</a:t>
            </a:r>
          </a:p>
        </p:txBody>
      </p:sp>
      <p:pic>
        <p:nvPicPr>
          <p:cNvPr id="7" name="Θέση περιεχομένου 6">
            <a:extLst>
              <a:ext uri="{FF2B5EF4-FFF2-40B4-BE49-F238E27FC236}">
                <a16:creationId xmlns:a16="http://schemas.microsoft.com/office/drawing/2014/main" id="{FE7AE722-9B07-DBD0-F371-20BD05BBF8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09708"/>
            <a:ext cx="5198235" cy="3438584"/>
          </a:xfrm>
          <a:prstGeom prst="rect">
            <a:avLst/>
          </a:prstGeom>
        </p:spPr>
      </p:pic>
      <p:pic>
        <p:nvPicPr>
          <p:cNvPr id="11" name="Εικόνα 10">
            <a:extLst>
              <a:ext uri="{FF2B5EF4-FFF2-40B4-BE49-F238E27FC236}">
                <a16:creationId xmlns:a16="http://schemas.microsoft.com/office/drawing/2014/main" id="{54EAA08D-21B3-C02E-2F7B-4AE0F7EDA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3931" y="2343526"/>
            <a:ext cx="6510689" cy="1606926"/>
          </a:xfrm>
          <a:prstGeom prst="rect">
            <a:avLst/>
          </a:prstGeom>
        </p:spPr>
      </p:pic>
    </p:spTree>
    <p:extLst>
      <p:ext uri="{BB962C8B-B14F-4D97-AF65-F5344CB8AC3E}">
        <p14:creationId xmlns:p14="http://schemas.microsoft.com/office/powerpoint/2010/main" val="24484104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50F70-88A2-4188-43A6-5E88990DB54E}"/>
            </a:ext>
          </a:extLst>
        </p:cNvPr>
        <p:cNvGrpSpPr/>
        <p:nvPr/>
      </p:nvGrpSpPr>
      <p:grpSpPr>
        <a:xfrm>
          <a:off x="0" y="0"/>
          <a:ext cx="0" cy="0"/>
          <a:chOff x="0" y="0"/>
          <a:chExt cx="0" cy="0"/>
        </a:xfrm>
      </p:grpSpPr>
      <p:pic>
        <p:nvPicPr>
          <p:cNvPr id="7" name="Εικόνα 6">
            <a:extLst>
              <a:ext uri="{FF2B5EF4-FFF2-40B4-BE49-F238E27FC236}">
                <a16:creationId xmlns:a16="http://schemas.microsoft.com/office/drawing/2014/main" id="{271F6F70-8289-EA3B-F61B-2BFA851AAA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637" y="848531"/>
            <a:ext cx="8453308" cy="3597634"/>
          </a:xfrm>
          <a:prstGeom prst="rect">
            <a:avLst/>
          </a:prstGeom>
        </p:spPr>
      </p:pic>
      <p:sp>
        <p:nvSpPr>
          <p:cNvPr id="2" name="Τίτλος 1">
            <a:extLst>
              <a:ext uri="{FF2B5EF4-FFF2-40B4-BE49-F238E27FC236}">
                <a16:creationId xmlns:a16="http://schemas.microsoft.com/office/drawing/2014/main" id="{96FC9D7D-004A-7298-633B-C2CE634C6568}"/>
              </a:ext>
            </a:extLst>
          </p:cNvPr>
          <p:cNvSpPr>
            <a:spLocks noGrp="1"/>
          </p:cNvSpPr>
          <p:nvPr>
            <p:ph type="title"/>
          </p:nvPr>
        </p:nvSpPr>
        <p:spPr>
          <a:xfrm>
            <a:off x="838200" y="365126"/>
            <a:ext cx="10100417" cy="457200"/>
          </a:xfrm>
        </p:spPr>
        <p:txBody>
          <a:bodyPr>
            <a:normAutofit fontScale="90000"/>
          </a:bodyPr>
          <a:lstStyle/>
          <a:p>
            <a:pPr algn="ctr"/>
            <a:r>
              <a:rPr lang="el-GR" sz="3200" dirty="0"/>
              <a:t>Δημιουργία Αιτήματος Χρηματοδότησης</a:t>
            </a:r>
          </a:p>
        </p:txBody>
      </p:sp>
      <p:sp>
        <p:nvSpPr>
          <p:cNvPr id="9" name="Οβάλ 8">
            <a:extLst>
              <a:ext uri="{FF2B5EF4-FFF2-40B4-BE49-F238E27FC236}">
                <a16:creationId xmlns:a16="http://schemas.microsoft.com/office/drawing/2014/main" id="{A28C6D90-A88B-EE7C-631A-D18A078DD6B5}"/>
              </a:ext>
            </a:extLst>
          </p:cNvPr>
          <p:cNvSpPr/>
          <p:nvPr/>
        </p:nvSpPr>
        <p:spPr>
          <a:xfrm>
            <a:off x="456501" y="860320"/>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1</a:t>
            </a:r>
            <a:endParaRPr lang="en-US" b="1" dirty="0">
              <a:solidFill>
                <a:schemeClr val="bg1"/>
              </a:solidFill>
            </a:endParaRPr>
          </a:p>
        </p:txBody>
      </p:sp>
      <p:sp>
        <p:nvSpPr>
          <p:cNvPr id="14" name="Οβάλ 13">
            <a:extLst>
              <a:ext uri="{FF2B5EF4-FFF2-40B4-BE49-F238E27FC236}">
                <a16:creationId xmlns:a16="http://schemas.microsoft.com/office/drawing/2014/main" id="{4A15485E-4430-4CF1-FDEE-C9C5D1BC9B80}"/>
              </a:ext>
            </a:extLst>
          </p:cNvPr>
          <p:cNvSpPr/>
          <p:nvPr/>
        </p:nvSpPr>
        <p:spPr>
          <a:xfrm>
            <a:off x="4684601" y="6264274"/>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2</a:t>
            </a:r>
            <a:endParaRPr lang="en-US" b="1" dirty="0">
              <a:solidFill>
                <a:schemeClr val="bg1"/>
              </a:solidFill>
            </a:endParaRPr>
          </a:p>
        </p:txBody>
      </p:sp>
      <p:cxnSp>
        <p:nvCxnSpPr>
          <p:cNvPr id="8" name="Ευθύγραμμο βέλος σύνδεσης 7">
            <a:extLst>
              <a:ext uri="{FF2B5EF4-FFF2-40B4-BE49-F238E27FC236}">
                <a16:creationId xmlns:a16="http://schemas.microsoft.com/office/drawing/2014/main" id="{FD32ECCE-E100-AF89-796D-348E14349F26}"/>
              </a:ext>
            </a:extLst>
          </p:cNvPr>
          <p:cNvCxnSpPr>
            <a:cxnSpLocks/>
          </p:cNvCxnSpPr>
          <p:nvPr/>
        </p:nvCxnSpPr>
        <p:spPr>
          <a:xfrm>
            <a:off x="944067" y="1088920"/>
            <a:ext cx="478435"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Οβάλ 19">
            <a:extLst>
              <a:ext uri="{FF2B5EF4-FFF2-40B4-BE49-F238E27FC236}">
                <a16:creationId xmlns:a16="http://schemas.microsoft.com/office/drawing/2014/main" id="{B131BBCC-A42B-E679-27F2-9FDEB1288D21}"/>
              </a:ext>
            </a:extLst>
          </p:cNvPr>
          <p:cNvSpPr/>
          <p:nvPr/>
        </p:nvSpPr>
        <p:spPr>
          <a:xfrm>
            <a:off x="4841247" y="5579402"/>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2</a:t>
            </a:r>
            <a:endParaRPr lang="en-US" b="1" dirty="0">
              <a:solidFill>
                <a:schemeClr val="bg1"/>
              </a:solidFill>
            </a:endParaRPr>
          </a:p>
        </p:txBody>
      </p:sp>
      <p:pic>
        <p:nvPicPr>
          <p:cNvPr id="11" name="Εικόνα 10">
            <a:extLst>
              <a:ext uri="{FF2B5EF4-FFF2-40B4-BE49-F238E27FC236}">
                <a16:creationId xmlns:a16="http://schemas.microsoft.com/office/drawing/2014/main" id="{10847468-4633-127C-700B-7918DD6964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285" y="4472370"/>
            <a:ext cx="4387006" cy="1718571"/>
          </a:xfrm>
          <a:prstGeom prst="rect">
            <a:avLst/>
          </a:prstGeom>
        </p:spPr>
      </p:pic>
      <p:pic>
        <p:nvPicPr>
          <p:cNvPr id="16" name="Εικόνα 15">
            <a:extLst>
              <a:ext uri="{FF2B5EF4-FFF2-40B4-BE49-F238E27FC236}">
                <a16:creationId xmlns:a16="http://schemas.microsoft.com/office/drawing/2014/main" id="{5B2869AE-8E4F-D8A1-EBEB-703CB619C8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2437" y="4674764"/>
            <a:ext cx="4161752" cy="1269687"/>
          </a:xfrm>
          <a:prstGeom prst="rect">
            <a:avLst/>
          </a:prstGeom>
        </p:spPr>
      </p:pic>
      <p:sp>
        <p:nvSpPr>
          <p:cNvPr id="17" name="Οβάλ 16">
            <a:extLst>
              <a:ext uri="{FF2B5EF4-FFF2-40B4-BE49-F238E27FC236}">
                <a16:creationId xmlns:a16="http://schemas.microsoft.com/office/drawing/2014/main" id="{8DE3B265-D4CC-5E38-59BB-1C5D23CEAC6E}"/>
              </a:ext>
            </a:extLst>
          </p:cNvPr>
          <p:cNvSpPr/>
          <p:nvPr/>
        </p:nvSpPr>
        <p:spPr>
          <a:xfrm>
            <a:off x="9020962" y="4985721"/>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3</a:t>
            </a:r>
            <a:endParaRPr lang="en-US" b="1" dirty="0">
              <a:solidFill>
                <a:schemeClr val="bg1"/>
              </a:solidFill>
            </a:endParaRPr>
          </a:p>
        </p:txBody>
      </p:sp>
      <p:sp>
        <p:nvSpPr>
          <p:cNvPr id="19" name="Ορθογώνιο: Στρογγύλεμα γωνιών 14">
            <a:extLst>
              <a:ext uri="{FF2B5EF4-FFF2-40B4-BE49-F238E27FC236}">
                <a16:creationId xmlns:a16="http://schemas.microsoft.com/office/drawing/2014/main" id="{BE87C446-F76A-BBB3-08B3-CC45FF0CA45E}"/>
              </a:ext>
            </a:extLst>
          </p:cNvPr>
          <p:cNvSpPr/>
          <p:nvPr/>
        </p:nvSpPr>
        <p:spPr>
          <a:xfrm>
            <a:off x="4756557" y="5882190"/>
            <a:ext cx="313289" cy="180617"/>
          </a:xfrm>
          <a:prstGeom prst="round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cxnSp>
        <p:nvCxnSpPr>
          <p:cNvPr id="21" name="Ευθύγραμμο βέλος σύνδεσης 20">
            <a:extLst>
              <a:ext uri="{FF2B5EF4-FFF2-40B4-BE49-F238E27FC236}">
                <a16:creationId xmlns:a16="http://schemas.microsoft.com/office/drawing/2014/main" id="{80705621-60B4-E759-BCB6-AEFC9C5C2A3C}"/>
              </a:ext>
            </a:extLst>
          </p:cNvPr>
          <p:cNvCxnSpPr>
            <a:cxnSpLocks/>
          </p:cNvCxnSpPr>
          <p:nvPr/>
        </p:nvCxnSpPr>
        <p:spPr>
          <a:xfrm flipV="1">
            <a:off x="4913201" y="6062807"/>
            <a:ext cx="0" cy="27635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58272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8580E-1FDC-F6E7-7757-6581F6F2D982}"/>
            </a:ext>
          </a:extLst>
        </p:cNvPr>
        <p:cNvGrpSpPr/>
        <p:nvPr/>
      </p:nvGrpSpPr>
      <p:grpSpPr>
        <a:xfrm>
          <a:off x="0" y="0"/>
          <a:ext cx="0" cy="0"/>
          <a:chOff x="0" y="0"/>
          <a:chExt cx="0" cy="0"/>
        </a:xfrm>
      </p:grpSpPr>
      <p:pic>
        <p:nvPicPr>
          <p:cNvPr id="15" name="Εικόνα 14">
            <a:extLst>
              <a:ext uri="{FF2B5EF4-FFF2-40B4-BE49-F238E27FC236}">
                <a16:creationId xmlns:a16="http://schemas.microsoft.com/office/drawing/2014/main" id="{1EC22614-4F29-9F61-D446-694AC72960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5163" y="4806616"/>
            <a:ext cx="7499758" cy="1942469"/>
          </a:xfrm>
          <a:prstGeom prst="rect">
            <a:avLst/>
          </a:prstGeom>
        </p:spPr>
      </p:pic>
      <p:pic>
        <p:nvPicPr>
          <p:cNvPr id="4" name="Εικόνα 3">
            <a:extLst>
              <a:ext uri="{FF2B5EF4-FFF2-40B4-BE49-F238E27FC236}">
                <a16:creationId xmlns:a16="http://schemas.microsoft.com/office/drawing/2014/main" id="{8DDF731A-3E22-20BE-91B2-0F9492A973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0821" y="783733"/>
            <a:ext cx="9478162" cy="4047649"/>
          </a:xfrm>
          <a:prstGeom prst="rect">
            <a:avLst/>
          </a:prstGeom>
        </p:spPr>
      </p:pic>
      <p:sp>
        <p:nvSpPr>
          <p:cNvPr id="2" name="Τίτλος 1">
            <a:extLst>
              <a:ext uri="{FF2B5EF4-FFF2-40B4-BE49-F238E27FC236}">
                <a16:creationId xmlns:a16="http://schemas.microsoft.com/office/drawing/2014/main" id="{5608DAA5-4477-2CBF-9CA3-84E23997C010}"/>
              </a:ext>
            </a:extLst>
          </p:cNvPr>
          <p:cNvSpPr>
            <a:spLocks noGrp="1"/>
          </p:cNvSpPr>
          <p:nvPr>
            <p:ph type="title"/>
          </p:nvPr>
        </p:nvSpPr>
        <p:spPr>
          <a:xfrm>
            <a:off x="838200" y="365126"/>
            <a:ext cx="10100417" cy="457200"/>
          </a:xfrm>
        </p:spPr>
        <p:txBody>
          <a:bodyPr>
            <a:normAutofit fontScale="90000"/>
          </a:bodyPr>
          <a:lstStyle/>
          <a:p>
            <a:pPr algn="ctr"/>
            <a:r>
              <a:rPr lang="el-GR" sz="3200" dirty="0"/>
              <a:t>Δημιουργία Αιτήματος Χρηματοδότησης</a:t>
            </a:r>
          </a:p>
        </p:txBody>
      </p:sp>
      <p:sp>
        <p:nvSpPr>
          <p:cNvPr id="9" name="Οβάλ 8">
            <a:extLst>
              <a:ext uri="{FF2B5EF4-FFF2-40B4-BE49-F238E27FC236}">
                <a16:creationId xmlns:a16="http://schemas.microsoft.com/office/drawing/2014/main" id="{7CCF3444-2708-D4E4-FA42-58A5770EBD0F}"/>
              </a:ext>
            </a:extLst>
          </p:cNvPr>
          <p:cNvSpPr/>
          <p:nvPr/>
        </p:nvSpPr>
        <p:spPr>
          <a:xfrm>
            <a:off x="2529018" y="1607185"/>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1</a:t>
            </a:r>
            <a:endParaRPr lang="en-US" b="1" dirty="0">
              <a:solidFill>
                <a:schemeClr val="bg1"/>
              </a:solidFill>
            </a:endParaRPr>
          </a:p>
        </p:txBody>
      </p:sp>
      <p:cxnSp>
        <p:nvCxnSpPr>
          <p:cNvPr id="8" name="Ευθύγραμμο βέλος σύνδεσης 7">
            <a:extLst>
              <a:ext uri="{FF2B5EF4-FFF2-40B4-BE49-F238E27FC236}">
                <a16:creationId xmlns:a16="http://schemas.microsoft.com/office/drawing/2014/main" id="{0D358CDB-57D7-BC61-C67F-F723C86F1FE8}"/>
              </a:ext>
            </a:extLst>
          </p:cNvPr>
          <p:cNvCxnSpPr>
            <a:cxnSpLocks/>
          </p:cNvCxnSpPr>
          <p:nvPr/>
        </p:nvCxnSpPr>
        <p:spPr>
          <a:xfrm flipV="1">
            <a:off x="2757618" y="1177698"/>
            <a:ext cx="0" cy="42948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Ορθογώνιο: Στρογγύλεμα γωνιών 14">
            <a:extLst>
              <a:ext uri="{FF2B5EF4-FFF2-40B4-BE49-F238E27FC236}">
                <a16:creationId xmlns:a16="http://schemas.microsoft.com/office/drawing/2014/main" id="{D737AADD-C79A-D966-DE79-D2EB27463FFC}"/>
              </a:ext>
            </a:extLst>
          </p:cNvPr>
          <p:cNvSpPr/>
          <p:nvPr/>
        </p:nvSpPr>
        <p:spPr>
          <a:xfrm>
            <a:off x="7731753" y="5069372"/>
            <a:ext cx="531403" cy="180617"/>
          </a:xfrm>
          <a:prstGeom prst="round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sp>
        <p:nvSpPr>
          <p:cNvPr id="5" name="Ορθογώνιο: Στρογγύλεμα γωνιών 14">
            <a:extLst>
              <a:ext uri="{FF2B5EF4-FFF2-40B4-BE49-F238E27FC236}">
                <a16:creationId xmlns:a16="http://schemas.microsoft.com/office/drawing/2014/main" id="{37B8F89A-74D1-DB30-F972-4675424AEEC7}"/>
              </a:ext>
            </a:extLst>
          </p:cNvPr>
          <p:cNvSpPr/>
          <p:nvPr/>
        </p:nvSpPr>
        <p:spPr>
          <a:xfrm>
            <a:off x="3927445" y="1120503"/>
            <a:ext cx="434830" cy="205406"/>
          </a:xfrm>
          <a:prstGeom prst="round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sp>
        <p:nvSpPr>
          <p:cNvPr id="6" name="Ορθογώνιο: Στρογγύλεμα γωνιών 14">
            <a:extLst>
              <a:ext uri="{FF2B5EF4-FFF2-40B4-BE49-F238E27FC236}">
                <a16:creationId xmlns:a16="http://schemas.microsoft.com/office/drawing/2014/main" id="{44184BD0-DF52-C673-9B2A-6A641B2E5A98}"/>
              </a:ext>
            </a:extLst>
          </p:cNvPr>
          <p:cNvSpPr/>
          <p:nvPr/>
        </p:nvSpPr>
        <p:spPr>
          <a:xfrm>
            <a:off x="9043332" y="3109798"/>
            <a:ext cx="536896" cy="1564965"/>
          </a:xfrm>
          <a:prstGeom prst="round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sp>
        <p:nvSpPr>
          <p:cNvPr id="18" name="Ορθογώνιο: Στρογγύλεμα γωνιών 14">
            <a:extLst>
              <a:ext uri="{FF2B5EF4-FFF2-40B4-BE49-F238E27FC236}">
                <a16:creationId xmlns:a16="http://schemas.microsoft.com/office/drawing/2014/main" id="{89C0646D-1291-CD75-D424-F43A2B555B6B}"/>
              </a:ext>
            </a:extLst>
          </p:cNvPr>
          <p:cNvSpPr/>
          <p:nvPr/>
        </p:nvSpPr>
        <p:spPr>
          <a:xfrm>
            <a:off x="4569902" y="5620624"/>
            <a:ext cx="840998" cy="119275"/>
          </a:xfrm>
          <a:prstGeom prst="round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spTree>
    <p:extLst>
      <p:ext uri="{BB962C8B-B14F-4D97-AF65-F5344CB8AC3E}">
        <p14:creationId xmlns:p14="http://schemas.microsoft.com/office/powerpoint/2010/main" val="4918761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3CAC9-F528-FF6F-ED49-5A617C4409DC}"/>
            </a:ext>
          </a:extLst>
        </p:cNvPr>
        <p:cNvGrpSpPr/>
        <p:nvPr/>
      </p:nvGrpSpPr>
      <p:grpSpPr>
        <a:xfrm>
          <a:off x="0" y="0"/>
          <a:ext cx="0" cy="0"/>
          <a:chOff x="0" y="0"/>
          <a:chExt cx="0" cy="0"/>
        </a:xfrm>
      </p:grpSpPr>
      <p:pic>
        <p:nvPicPr>
          <p:cNvPr id="7" name="Εικόνα 6">
            <a:extLst>
              <a:ext uri="{FF2B5EF4-FFF2-40B4-BE49-F238E27FC236}">
                <a16:creationId xmlns:a16="http://schemas.microsoft.com/office/drawing/2014/main" id="{C2C15060-391F-105A-5327-321F5B252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178" y="1013560"/>
            <a:ext cx="7648513" cy="1905004"/>
          </a:xfrm>
          <a:prstGeom prst="rect">
            <a:avLst/>
          </a:prstGeom>
        </p:spPr>
      </p:pic>
      <p:pic>
        <p:nvPicPr>
          <p:cNvPr id="11" name="Εικόνα 10">
            <a:extLst>
              <a:ext uri="{FF2B5EF4-FFF2-40B4-BE49-F238E27FC236}">
                <a16:creationId xmlns:a16="http://schemas.microsoft.com/office/drawing/2014/main" id="{66EB1D26-EF86-5A06-5D55-B44EC3349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2928" y="2712268"/>
            <a:ext cx="7648514" cy="1905005"/>
          </a:xfrm>
          <a:prstGeom prst="rect">
            <a:avLst/>
          </a:prstGeom>
        </p:spPr>
      </p:pic>
      <p:pic>
        <p:nvPicPr>
          <p:cNvPr id="13" name="Εικόνα 12">
            <a:extLst>
              <a:ext uri="{FF2B5EF4-FFF2-40B4-BE49-F238E27FC236}">
                <a16:creationId xmlns:a16="http://schemas.microsoft.com/office/drawing/2014/main" id="{8D24D07E-54D2-367F-B19B-8D392DF6A7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9230" y="4488231"/>
            <a:ext cx="6946084" cy="2264786"/>
          </a:xfrm>
          <a:prstGeom prst="rect">
            <a:avLst/>
          </a:prstGeom>
        </p:spPr>
      </p:pic>
      <p:sp>
        <p:nvSpPr>
          <p:cNvPr id="2" name="Τίτλος 1">
            <a:extLst>
              <a:ext uri="{FF2B5EF4-FFF2-40B4-BE49-F238E27FC236}">
                <a16:creationId xmlns:a16="http://schemas.microsoft.com/office/drawing/2014/main" id="{E5CAB746-52A2-2581-7F3C-72201C5E68F7}"/>
              </a:ext>
            </a:extLst>
          </p:cNvPr>
          <p:cNvSpPr>
            <a:spLocks noGrp="1"/>
          </p:cNvSpPr>
          <p:nvPr>
            <p:ph type="title"/>
          </p:nvPr>
        </p:nvSpPr>
        <p:spPr>
          <a:xfrm>
            <a:off x="838200" y="365126"/>
            <a:ext cx="10100417" cy="457200"/>
          </a:xfrm>
        </p:spPr>
        <p:txBody>
          <a:bodyPr>
            <a:normAutofit fontScale="90000"/>
          </a:bodyPr>
          <a:lstStyle/>
          <a:p>
            <a:pPr algn="ctr"/>
            <a:r>
              <a:rPr lang="el-GR" sz="3200" dirty="0"/>
              <a:t>Δημιουργία Αιτήματος Χρηματοδότησης</a:t>
            </a:r>
          </a:p>
        </p:txBody>
      </p:sp>
      <p:sp>
        <p:nvSpPr>
          <p:cNvPr id="9" name="Οβάλ 8">
            <a:extLst>
              <a:ext uri="{FF2B5EF4-FFF2-40B4-BE49-F238E27FC236}">
                <a16:creationId xmlns:a16="http://schemas.microsoft.com/office/drawing/2014/main" id="{ACD26698-E03A-8735-978F-F33F5EDFA365}"/>
              </a:ext>
            </a:extLst>
          </p:cNvPr>
          <p:cNvSpPr/>
          <p:nvPr/>
        </p:nvSpPr>
        <p:spPr>
          <a:xfrm>
            <a:off x="8403672" y="1140176"/>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1</a:t>
            </a:r>
            <a:endParaRPr lang="en-US" b="1" dirty="0">
              <a:solidFill>
                <a:schemeClr val="bg1"/>
              </a:solidFill>
            </a:endParaRPr>
          </a:p>
        </p:txBody>
      </p:sp>
      <p:sp>
        <p:nvSpPr>
          <p:cNvPr id="19" name="Ορθογώνιο: Στρογγύλεμα γωνιών 14">
            <a:extLst>
              <a:ext uri="{FF2B5EF4-FFF2-40B4-BE49-F238E27FC236}">
                <a16:creationId xmlns:a16="http://schemas.microsoft.com/office/drawing/2014/main" id="{4C0B8B88-ED02-4B41-3AF2-A2641ED64A0C}"/>
              </a:ext>
            </a:extLst>
          </p:cNvPr>
          <p:cNvSpPr/>
          <p:nvPr/>
        </p:nvSpPr>
        <p:spPr>
          <a:xfrm>
            <a:off x="6096000" y="4517794"/>
            <a:ext cx="732639" cy="156969"/>
          </a:xfrm>
          <a:prstGeom prst="round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sp>
        <p:nvSpPr>
          <p:cNvPr id="5" name="Ορθογώνιο: Στρογγύλεμα γωνιών 14">
            <a:extLst>
              <a:ext uri="{FF2B5EF4-FFF2-40B4-BE49-F238E27FC236}">
                <a16:creationId xmlns:a16="http://schemas.microsoft.com/office/drawing/2014/main" id="{098887E1-EB92-7EDB-8B50-83D14E603104}"/>
              </a:ext>
            </a:extLst>
          </p:cNvPr>
          <p:cNvSpPr/>
          <p:nvPr/>
        </p:nvSpPr>
        <p:spPr>
          <a:xfrm>
            <a:off x="1332318" y="1053076"/>
            <a:ext cx="1259879" cy="205406"/>
          </a:xfrm>
          <a:prstGeom prst="round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sp>
        <p:nvSpPr>
          <p:cNvPr id="14" name="Ορθογώνιο: Στρογγύλεμα γωνιών 14">
            <a:extLst>
              <a:ext uri="{FF2B5EF4-FFF2-40B4-BE49-F238E27FC236}">
                <a16:creationId xmlns:a16="http://schemas.microsoft.com/office/drawing/2014/main" id="{E248CDCB-D53F-A1C3-7AC7-5DD3926ECBDE}"/>
              </a:ext>
            </a:extLst>
          </p:cNvPr>
          <p:cNvSpPr/>
          <p:nvPr/>
        </p:nvSpPr>
        <p:spPr>
          <a:xfrm>
            <a:off x="11560029" y="4737306"/>
            <a:ext cx="587230" cy="170254"/>
          </a:xfrm>
          <a:prstGeom prst="roundRect">
            <a:avLst/>
          </a:prstGeom>
          <a:noFill/>
          <a:ln w="158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sp>
        <p:nvSpPr>
          <p:cNvPr id="16" name="Ορθογώνιο: Στρογγύλεμα γωνιών 14">
            <a:extLst>
              <a:ext uri="{FF2B5EF4-FFF2-40B4-BE49-F238E27FC236}">
                <a16:creationId xmlns:a16="http://schemas.microsoft.com/office/drawing/2014/main" id="{7B3F4102-FB5C-8747-9E22-AA5BC89FBC5D}"/>
              </a:ext>
            </a:extLst>
          </p:cNvPr>
          <p:cNvSpPr/>
          <p:nvPr/>
        </p:nvSpPr>
        <p:spPr>
          <a:xfrm>
            <a:off x="3521845" y="2716534"/>
            <a:ext cx="731374" cy="205406"/>
          </a:xfrm>
          <a:prstGeom prst="round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sp>
        <p:nvSpPr>
          <p:cNvPr id="17" name="Ορθογώνιο: Στρογγύλεμα γωνιών 14">
            <a:extLst>
              <a:ext uri="{FF2B5EF4-FFF2-40B4-BE49-F238E27FC236}">
                <a16:creationId xmlns:a16="http://schemas.microsoft.com/office/drawing/2014/main" id="{485F4A07-51A9-F469-6BF4-35ACA0C6211F}"/>
              </a:ext>
            </a:extLst>
          </p:cNvPr>
          <p:cNvSpPr/>
          <p:nvPr/>
        </p:nvSpPr>
        <p:spPr>
          <a:xfrm>
            <a:off x="7401035" y="1283649"/>
            <a:ext cx="587230" cy="170254"/>
          </a:xfrm>
          <a:prstGeom prst="roundRect">
            <a:avLst/>
          </a:prstGeom>
          <a:noFill/>
          <a:ln w="158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sp>
        <p:nvSpPr>
          <p:cNvPr id="20" name="Ορθογώνιο: Στρογγύλεμα γωνιών 14">
            <a:extLst>
              <a:ext uri="{FF2B5EF4-FFF2-40B4-BE49-F238E27FC236}">
                <a16:creationId xmlns:a16="http://schemas.microsoft.com/office/drawing/2014/main" id="{F1F417F2-BC52-DD88-F9EC-E02AF18C6662}"/>
              </a:ext>
            </a:extLst>
          </p:cNvPr>
          <p:cNvSpPr/>
          <p:nvPr/>
        </p:nvSpPr>
        <p:spPr>
          <a:xfrm>
            <a:off x="9630138" y="2985403"/>
            <a:ext cx="587230" cy="170254"/>
          </a:xfrm>
          <a:prstGeom prst="roundRect">
            <a:avLst/>
          </a:prstGeom>
          <a:noFill/>
          <a:ln w="158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sp>
        <p:nvSpPr>
          <p:cNvPr id="21" name="Οβάλ 20">
            <a:extLst>
              <a:ext uri="{FF2B5EF4-FFF2-40B4-BE49-F238E27FC236}">
                <a16:creationId xmlns:a16="http://schemas.microsoft.com/office/drawing/2014/main" id="{1C775887-47E9-355B-5F19-E10964D12D30}"/>
              </a:ext>
            </a:extLst>
          </p:cNvPr>
          <p:cNvSpPr/>
          <p:nvPr/>
        </p:nvSpPr>
        <p:spPr>
          <a:xfrm>
            <a:off x="10586908" y="3344386"/>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2</a:t>
            </a:r>
            <a:endParaRPr lang="en-US" b="1" dirty="0">
              <a:solidFill>
                <a:schemeClr val="bg1"/>
              </a:solidFill>
            </a:endParaRPr>
          </a:p>
        </p:txBody>
      </p:sp>
      <p:sp>
        <p:nvSpPr>
          <p:cNvPr id="22" name="Οβάλ 21">
            <a:extLst>
              <a:ext uri="{FF2B5EF4-FFF2-40B4-BE49-F238E27FC236}">
                <a16:creationId xmlns:a16="http://schemas.microsoft.com/office/drawing/2014/main" id="{F964E845-295D-D14C-663D-9EDE128750DD}"/>
              </a:ext>
            </a:extLst>
          </p:cNvPr>
          <p:cNvSpPr/>
          <p:nvPr/>
        </p:nvSpPr>
        <p:spPr>
          <a:xfrm>
            <a:off x="4524987" y="5605217"/>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3</a:t>
            </a:r>
            <a:endParaRPr lang="en-US" b="1" dirty="0">
              <a:solidFill>
                <a:schemeClr val="bg1"/>
              </a:solidFill>
            </a:endParaRPr>
          </a:p>
        </p:txBody>
      </p:sp>
    </p:spTree>
    <p:extLst>
      <p:ext uri="{BB962C8B-B14F-4D97-AF65-F5344CB8AC3E}">
        <p14:creationId xmlns:p14="http://schemas.microsoft.com/office/powerpoint/2010/main" val="3472370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1C799-252F-87F4-0DFF-B51474344468}"/>
            </a:ext>
          </a:extLst>
        </p:cNvPr>
        <p:cNvGrpSpPr/>
        <p:nvPr/>
      </p:nvGrpSpPr>
      <p:grpSpPr>
        <a:xfrm>
          <a:off x="0" y="0"/>
          <a:ext cx="0" cy="0"/>
          <a:chOff x="0" y="0"/>
          <a:chExt cx="0" cy="0"/>
        </a:xfrm>
      </p:grpSpPr>
      <p:pic>
        <p:nvPicPr>
          <p:cNvPr id="12" name="Εικόνα 11">
            <a:extLst>
              <a:ext uri="{FF2B5EF4-FFF2-40B4-BE49-F238E27FC236}">
                <a16:creationId xmlns:a16="http://schemas.microsoft.com/office/drawing/2014/main" id="{387AC975-6B8B-BE45-8B82-7F31E45ED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656" y="4669025"/>
            <a:ext cx="3971552" cy="743677"/>
          </a:xfrm>
          <a:prstGeom prst="rect">
            <a:avLst/>
          </a:prstGeom>
        </p:spPr>
      </p:pic>
      <p:pic>
        <p:nvPicPr>
          <p:cNvPr id="18" name="Εικόνα 17">
            <a:extLst>
              <a:ext uri="{FF2B5EF4-FFF2-40B4-BE49-F238E27FC236}">
                <a16:creationId xmlns:a16="http://schemas.microsoft.com/office/drawing/2014/main" id="{BA7E7C1B-5AFF-06A0-309C-4BD84EB9F6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440" y="4164641"/>
            <a:ext cx="5738551" cy="2066085"/>
          </a:xfrm>
          <a:prstGeom prst="rect">
            <a:avLst/>
          </a:prstGeom>
        </p:spPr>
      </p:pic>
      <p:sp>
        <p:nvSpPr>
          <p:cNvPr id="2" name="Τίτλος 1">
            <a:extLst>
              <a:ext uri="{FF2B5EF4-FFF2-40B4-BE49-F238E27FC236}">
                <a16:creationId xmlns:a16="http://schemas.microsoft.com/office/drawing/2014/main" id="{F8226F40-FBC6-186C-D329-3F4A3AB44C1F}"/>
              </a:ext>
            </a:extLst>
          </p:cNvPr>
          <p:cNvSpPr>
            <a:spLocks noGrp="1"/>
          </p:cNvSpPr>
          <p:nvPr>
            <p:ph type="title"/>
          </p:nvPr>
        </p:nvSpPr>
        <p:spPr>
          <a:xfrm>
            <a:off x="838200" y="365126"/>
            <a:ext cx="10100417" cy="457200"/>
          </a:xfrm>
        </p:spPr>
        <p:txBody>
          <a:bodyPr>
            <a:normAutofit fontScale="90000"/>
          </a:bodyPr>
          <a:lstStyle/>
          <a:p>
            <a:pPr algn="ctr"/>
            <a:r>
              <a:rPr lang="el-GR" sz="3200" dirty="0"/>
              <a:t>Δημιουργία Αιτήματος Χρηματοδότησης</a:t>
            </a:r>
          </a:p>
        </p:txBody>
      </p:sp>
      <p:sp>
        <p:nvSpPr>
          <p:cNvPr id="9" name="Οβάλ 8">
            <a:extLst>
              <a:ext uri="{FF2B5EF4-FFF2-40B4-BE49-F238E27FC236}">
                <a16:creationId xmlns:a16="http://schemas.microsoft.com/office/drawing/2014/main" id="{549657F4-7A2C-62BB-490F-6D1A34ECCA79}"/>
              </a:ext>
            </a:extLst>
          </p:cNvPr>
          <p:cNvSpPr/>
          <p:nvPr/>
        </p:nvSpPr>
        <p:spPr>
          <a:xfrm>
            <a:off x="8403672" y="1140176"/>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1</a:t>
            </a:r>
            <a:endParaRPr lang="en-US" b="1" dirty="0">
              <a:solidFill>
                <a:schemeClr val="bg1"/>
              </a:solidFill>
            </a:endParaRPr>
          </a:p>
        </p:txBody>
      </p:sp>
      <p:sp>
        <p:nvSpPr>
          <p:cNvPr id="19" name="Ορθογώνιο: Στρογγύλεμα γωνιών 14">
            <a:extLst>
              <a:ext uri="{FF2B5EF4-FFF2-40B4-BE49-F238E27FC236}">
                <a16:creationId xmlns:a16="http://schemas.microsoft.com/office/drawing/2014/main" id="{9E9A896E-DDFF-62E7-5CD2-8B1345628634}"/>
              </a:ext>
            </a:extLst>
          </p:cNvPr>
          <p:cNvSpPr/>
          <p:nvPr/>
        </p:nvSpPr>
        <p:spPr>
          <a:xfrm>
            <a:off x="9879435" y="6025341"/>
            <a:ext cx="447413" cy="123790"/>
          </a:xfrm>
          <a:prstGeom prst="round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sp>
        <p:nvSpPr>
          <p:cNvPr id="5" name="Ορθογώνιο: Στρογγύλεμα γωνιών 14">
            <a:extLst>
              <a:ext uri="{FF2B5EF4-FFF2-40B4-BE49-F238E27FC236}">
                <a16:creationId xmlns:a16="http://schemas.microsoft.com/office/drawing/2014/main" id="{13F41751-B6CC-1756-5000-EBCEBC438EDF}"/>
              </a:ext>
            </a:extLst>
          </p:cNvPr>
          <p:cNvSpPr/>
          <p:nvPr/>
        </p:nvSpPr>
        <p:spPr>
          <a:xfrm>
            <a:off x="1332318" y="1053076"/>
            <a:ext cx="1259879" cy="205406"/>
          </a:xfrm>
          <a:prstGeom prst="round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sp>
        <p:nvSpPr>
          <p:cNvPr id="14" name="Ορθογώνιο: Στρογγύλεμα γωνιών 14">
            <a:extLst>
              <a:ext uri="{FF2B5EF4-FFF2-40B4-BE49-F238E27FC236}">
                <a16:creationId xmlns:a16="http://schemas.microsoft.com/office/drawing/2014/main" id="{B541C8E7-167F-4722-1135-2614738663C8}"/>
              </a:ext>
            </a:extLst>
          </p:cNvPr>
          <p:cNvSpPr/>
          <p:nvPr/>
        </p:nvSpPr>
        <p:spPr>
          <a:xfrm>
            <a:off x="10762448" y="5763255"/>
            <a:ext cx="319409" cy="262086"/>
          </a:xfrm>
          <a:prstGeom prst="roundRect">
            <a:avLst/>
          </a:prstGeom>
          <a:noFill/>
          <a:ln w="158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sp>
        <p:nvSpPr>
          <p:cNvPr id="16" name="Ορθογώνιο: Στρογγύλεμα γωνιών 14">
            <a:extLst>
              <a:ext uri="{FF2B5EF4-FFF2-40B4-BE49-F238E27FC236}">
                <a16:creationId xmlns:a16="http://schemas.microsoft.com/office/drawing/2014/main" id="{35E6FA3E-5E7A-DEEB-5CA1-C6808FF1D2F4}"/>
              </a:ext>
            </a:extLst>
          </p:cNvPr>
          <p:cNvSpPr/>
          <p:nvPr/>
        </p:nvSpPr>
        <p:spPr>
          <a:xfrm>
            <a:off x="1332318" y="2750895"/>
            <a:ext cx="731374" cy="205406"/>
          </a:xfrm>
          <a:prstGeom prst="round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sp>
        <p:nvSpPr>
          <p:cNvPr id="20" name="Ορθογώνιο: Στρογγύλεμα γωνιών 14">
            <a:extLst>
              <a:ext uri="{FF2B5EF4-FFF2-40B4-BE49-F238E27FC236}">
                <a16:creationId xmlns:a16="http://schemas.microsoft.com/office/drawing/2014/main" id="{B55AA729-4166-D5A2-CA38-C6E1D1EC2850}"/>
              </a:ext>
            </a:extLst>
          </p:cNvPr>
          <p:cNvSpPr/>
          <p:nvPr/>
        </p:nvSpPr>
        <p:spPr>
          <a:xfrm>
            <a:off x="7425650" y="3010570"/>
            <a:ext cx="587230" cy="170254"/>
          </a:xfrm>
          <a:prstGeom prst="roundRect">
            <a:avLst/>
          </a:prstGeom>
          <a:noFill/>
          <a:ln w="158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sp>
        <p:nvSpPr>
          <p:cNvPr id="21" name="Οβάλ 20">
            <a:extLst>
              <a:ext uri="{FF2B5EF4-FFF2-40B4-BE49-F238E27FC236}">
                <a16:creationId xmlns:a16="http://schemas.microsoft.com/office/drawing/2014/main" id="{6356E602-D404-9462-9ABC-E155E047215B}"/>
              </a:ext>
            </a:extLst>
          </p:cNvPr>
          <p:cNvSpPr/>
          <p:nvPr/>
        </p:nvSpPr>
        <p:spPr>
          <a:xfrm>
            <a:off x="8388992" y="3255981"/>
            <a:ext cx="457200"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2</a:t>
            </a:r>
            <a:endParaRPr lang="en-US" b="1" dirty="0">
              <a:solidFill>
                <a:schemeClr val="bg1"/>
              </a:solidFill>
            </a:endParaRPr>
          </a:p>
        </p:txBody>
      </p:sp>
      <p:pic>
        <p:nvPicPr>
          <p:cNvPr id="4" name="Εικόνα 3">
            <a:extLst>
              <a:ext uri="{FF2B5EF4-FFF2-40B4-BE49-F238E27FC236}">
                <a16:creationId xmlns:a16="http://schemas.microsoft.com/office/drawing/2014/main" id="{FE60C962-A77B-5E3B-8DA8-A2C81E9A36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56" y="897164"/>
            <a:ext cx="4105931" cy="3545791"/>
          </a:xfrm>
          <a:prstGeom prst="rect">
            <a:avLst/>
          </a:prstGeom>
        </p:spPr>
      </p:pic>
      <p:pic>
        <p:nvPicPr>
          <p:cNvPr id="24" name="Εικόνα 23">
            <a:extLst>
              <a:ext uri="{FF2B5EF4-FFF2-40B4-BE49-F238E27FC236}">
                <a16:creationId xmlns:a16="http://schemas.microsoft.com/office/drawing/2014/main" id="{012BF355-7409-B264-5C3C-BBA1652C5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3328" y="813732"/>
            <a:ext cx="5813497" cy="3408225"/>
          </a:xfrm>
          <a:prstGeom prst="rect">
            <a:avLst/>
          </a:prstGeom>
        </p:spPr>
      </p:pic>
      <p:sp>
        <p:nvSpPr>
          <p:cNvPr id="25" name="Ορθογώνιο: Στρογγύλεμα γωνιών 14">
            <a:extLst>
              <a:ext uri="{FF2B5EF4-FFF2-40B4-BE49-F238E27FC236}">
                <a16:creationId xmlns:a16="http://schemas.microsoft.com/office/drawing/2014/main" id="{81A79965-8F9D-A52A-F6FF-AF24AC0BD735}"/>
              </a:ext>
            </a:extLst>
          </p:cNvPr>
          <p:cNvSpPr/>
          <p:nvPr/>
        </p:nvSpPr>
        <p:spPr>
          <a:xfrm>
            <a:off x="3364748" y="873866"/>
            <a:ext cx="829747" cy="262086"/>
          </a:xfrm>
          <a:prstGeom prst="roundRect">
            <a:avLst/>
          </a:prstGeom>
          <a:noFill/>
          <a:ln w="158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sp>
        <p:nvSpPr>
          <p:cNvPr id="26" name="Ορθογώνιο: Στρογγύλεμα γωνιών 14">
            <a:extLst>
              <a:ext uri="{FF2B5EF4-FFF2-40B4-BE49-F238E27FC236}">
                <a16:creationId xmlns:a16="http://schemas.microsoft.com/office/drawing/2014/main" id="{2B160040-1F77-3D5F-A946-199D31F105F3}"/>
              </a:ext>
            </a:extLst>
          </p:cNvPr>
          <p:cNvSpPr/>
          <p:nvPr/>
        </p:nvSpPr>
        <p:spPr>
          <a:xfrm>
            <a:off x="3779621" y="4917072"/>
            <a:ext cx="716878" cy="183433"/>
          </a:xfrm>
          <a:prstGeom prst="round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spTree>
    <p:extLst>
      <p:ext uri="{BB962C8B-B14F-4D97-AF65-F5344CB8AC3E}">
        <p14:creationId xmlns:p14="http://schemas.microsoft.com/office/powerpoint/2010/main" val="3959962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E36D4-286F-744D-70FA-5D67D32768A4}"/>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74E072E9-99A5-B5DB-6DEC-3D6CB64B00CD}"/>
              </a:ext>
            </a:extLst>
          </p:cNvPr>
          <p:cNvSpPr>
            <a:spLocks noGrp="1"/>
          </p:cNvSpPr>
          <p:nvPr>
            <p:ph type="title"/>
          </p:nvPr>
        </p:nvSpPr>
        <p:spPr/>
        <p:txBody>
          <a:bodyPr>
            <a:normAutofit/>
          </a:bodyPr>
          <a:lstStyle/>
          <a:p>
            <a:pPr algn="ctr"/>
            <a:r>
              <a:rPr lang="el-GR" sz="3200" dirty="0"/>
              <a:t>Κρίσιμα σημεία διαδικασίας χρηματοδοτήσεων</a:t>
            </a:r>
          </a:p>
        </p:txBody>
      </p:sp>
      <p:sp>
        <p:nvSpPr>
          <p:cNvPr id="3" name="Θέση περιεχομένου 2">
            <a:extLst>
              <a:ext uri="{FF2B5EF4-FFF2-40B4-BE49-F238E27FC236}">
                <a16:creationId xmlns:a16="http://schemas.microsoft.com/office/drawing/2014/main" id="{A1CE32FD-56E4-B18D-5DC1-21204FC0931F}"/>
              </a:ext>
            </a:extLst>
          </p:cNvPr>
          <p:cNvSpPr>
            <a:spLocks noGrp="1"/>
          </p:cNvSpPr>
          <p:nvPr>
            <p:ph idx="1"/>
          </p:nvPr>
        </p:nvSpPr>
        <p:spPr>
          <a:xfrm>
            <a:off x="838200" y="1690688"/>
            <a:ext cx="10515600" cy="4486275"/>
          </a:xfrm>
        </p:spPr>
        <p:txBody>
          <a:bodyPr>
            <a:normAutofit lnSpcReduction="10000"/>
          </a:bodyPr>
          <a:lstStyle/>
          <a:p>
            <a:pPr algn="just">
              <a:lnSpc>
                <a:spcPct val="120000"/>
              </a:lnSpc>
              <a:buClr>
                <a:srgbClr val="19BEDE"/>
              </a:buClr>
              <a:buFont typeface="Wingdings" panose="05000000000000000000" pitchFamily="2" charset="2"/>
              <a:buChar char="ü"/>
            </a:pPr>
            <a:r>
              <a:rPr lang="el-GR" sz="1700" dirty="0">
                <a:solidFill>
                  <a:schemeClr val="accent1">
                    <a:lumMod val="75000"/>
                  </a:schemeClr>
                </a:solidFill>
                <a:ea typeface="Verdana" panose="020B0604030504040204" pitchFamily="34" charset="0"/>
              </a:rPr>
              <a:t>Υπάρχει ισχυρή σύσταση ώστε να έχει υλοποιηθεί το </a:t>
            </a:r>
            <a:r>
              <a:rPr lang="el-GR" sz="1800" b="1" dirty="0">
                <a:solidFill>
                  <a:srgbClr val="00BFE0"/>
                </a:solidFill>
              </a:rPr>
              <a:t>75%</a:t>
            </a:r>
            <a:r>
              <a:rPr lang="el-GR" sz="1700" dirty="0">
                <a:solidFill>
                  <a:schemeClr val="accent1">
                    <a:lumMod val="75000"/>
                  </a:schemeClr>
                </a:solidFill>
                <a:ea typeface="Verdana" panose="020B0604030504040204" pitchFamily="34" charset="0"/>
              </a:rPr>
              <a:t> του Προγράμματός εντός του πρώτου 9μήνου 2026 (δηλ. έως </a:t>
            </a:r>
            <a:r>
              <a:rPr lang="el-GR" sz="1800" b="1" dirty="0">
                <a:solidFill>
                  <a:srgbClr val="00BFE0"/>
                </a:solidFill>
              </a:rPr>
              <a:t>30.09.2026</a:t>
            </a:r>
            <a:r>
              <a:rPr lang="el-GR" sz="1700" dirty="0">
                <a:solidFill>
                  <a:schemeClr val="accent1">
                    <a:lumMod val="75000"/>
                  </a:schemeClr>
                </a:solidFill>
                <a:ea typeface="Verdana" panose="020B0604030504040204" pitchFamily="34" charset="0"/>
              </a:rPr>
              <a:t>). Αυτό αν το δούμε συνδυαστικά με την περσινή σύσταση για υλοποίηση του 95% του Προγράμματός τους έως 30.11 γίνεται αντιληπτό πως θα πρέπει να επιταχυνθούν οι πληρωμές και για το Δεκέμβριο να μείνουν (ει δυνατόν) μόνο οι ανελαστικές πληρωμές. Άλλωστε η εμπειρία προηγούμενων ετών έχει δείξει πως στο τέλος του έτους το ΠΔΕ «κλείνει» λόγω δημοσιονομικών περιορισμών.</a:t>
            </a:r>
            <a:endParaRPr lang="en-US" sz="1700" dirty="0">
              <a:solidFill>
                <a:schemeClr val="accent1">
                  <a:lumMod val="75000"/>
                </a:schemeClr>
              </a:solidFill>
              <a:ea typeface="Verdana" panose="020B0604030504040204" pitchFamily="34" charset="0"/>
            </a:endParaRPr>
          </a:p>
          <a:p>
            <a:pPr algn="just">
              <a:lnSpc>
                <a:spcPct val="120000"/>
              </a:lnSpc>
              <a:buClr>
                <a:srgbClr val="19BEDE"/>
              </a:buClr>
              <a:buFont typeface="Wingdings" panose="05000000000000000000" pitchFamily="2" charset="2"/>
              <a:buChar char="ü"/>
            </a:pPr>
            <a:r>
              <a:rPr lang="el-GR" sz="1700" dirty="0">
                <a:solidFill>
                  <a:schemeClr val="accent1">
                    <a:lumMod val="75000"/>
                  </a:schemeClr>
                </a:solidFill>
                <a:ea typeface="Verdana" panose="020B0604030504040204" pitchFamily="34" charset="0"/>
              </a:rPr>
              <a:t>Το τρέχων όριο πιστώσεων των 90 εκ. € καλύπτει ένα μεγάλο μέρος των χρηματοδοτικών αναγκών των έργων μας, όμως δεν επαρκεί για να καλύψει τις ανάγκες χρηματοδότησης των έργων για όλο το 2026. Για να είναι δυνατή η αύξηση αυτού του ορίου θα πρέπει προηγουμένως να έχει αναλωθεί τουλάχιστον το 70% των 90 εκ.€.</a:t>
            </a:r>
          </a:p>
          <a:p>
            <a:pPr algn="just">
              <a:lnSpc>
                <a:spcPct val="120000"/>
              </a:lnSpc>
              <a:buClr>
                <a:srgbClr val="19BEDE"/>
              </a:buClr>
              <a:buFont typeface="Wingdings" panose="05000000000000000000" pitchFamily="2" charset="2"/>
              <a:buChar char="ü"/>
            </a:pPr>
            <a:r>
              <a:rPr lang="el-GR" sz="1700" dirty="0">
                <a:solidFill>
                  <a:schemeClr val="accent1">
                    <a:lumMod val="75000"/>
                  </a:schemeClr>
                </a:solidFill>
                <a:ea typeface="Verdana" panose="020B0604030504040204" pitchFamily="34" charset="0"/>
              </a:rPr>
              <a:t>Με δεδομένο επίσης πως έχει καταργηθεί η διαδικασία των προκαταβολών (10% της πίστωσης του προηγούμενου έτους) έως την έκδοση των αρχικών αποφάσεων πιστώσεων (τέλος Ιανουαρίου) αυτό σημαίνει πως και ο Ιανουάριος κάθε έτους ενδεχομένως να εμφανίζει προβλήματα στις κατανομές, επομένως όσο πλησιάζουμε προς το τέλος του έτους απαιτείται </a:t>
            </a:r>
            <a:r>
              <a:rPr lang="el-GR" sz="1800" dirty="0">
                <a:solidFill>
                  <a:srgbClr val="7FC34C"/>
                </a:solidFill>
              </a:rPr>
              <a:t>σωστός χρονοπρογραμματισμός</a:t>
            </a:r>
            <a:r>
              <a:rPr lang="el-GR" sz="1700" dirty="0">
                <a:solidFill>
                  <a:schemeClr val="accent1">
                    <a:lumMod val="75000"/>
                  </a:schemeClr>
                </a:solidFill>
                <a:ea typeface="Verdana" panose="020B0604030504040204" pitchFamily="34" charset="0"/>
              </a:rPr>
              <a:t>. </a:t>
            </a:r>
          </a:p>
        </p:txBody>
      </p:sp>
    </p:spTree>
    <p:extLst>
      <p:ext uri="{BB962C8B-B14F-4D97-AF65-F5344CB8AC3E}">
        <p14:creationId xmlns:p14="http://schemas.microsoft.com/office/powerpoint/2010/main" val="277596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EDD60-3302-941D-349D-A7721DFA4218}"/>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24B4246E-D061-C998-FF28-F8A2DC79D24D}"/>
              </a:ext>
            </a:extLst>
          </p:cNvPr>
          <p:cNvSpPr>
            <a:spLocks noGrp="1"/>
          </p:cNvSpPr>
          <p:nvPr>
            <p:ph type="title"/>
          </p:nvPr>
        </p:nvSpPr>
        <p:spPr/>
        <p:txBody>
          <a:bodyPr>
            <a:normAutofit/>
          </a:bodyPr>
          <a:lstStyle/>
          <a:p>
            <a:pPr algn="ctr"/>
            <a:r>
              <a:rPr lang="el-GR" sz="3200" dirty="0"/>
              <a:t>Κρίσιμα σημεία διαδικασίας χρηματοδοτήσεων</a:t>
            </a:r>
          </a:p>
        </p:txBody>
      </p:sp>
      <p:sp>
        <p:nvSpPr>
          <p:cNvPr id="3" name="Θέση περιεχομένου 2">
            <a:extLst>
              <a:ext uri="{FF2B5EF4-FFF2-40B4-BE49-F238E27FC236}">
                <a16:creationId xmlns:a16="http://schemas.microsoft.com/office/drawing/2014/main" id="{B09CA02F-D170-E179-9A6F-98A3D5A11B36}"/>
              </a:ext>
            </a:extLst>
          </p:cNvPr>
          <p:cNvSpPr>
            <a:spLocks noGrp="1"/>
          </p:cNvSpPr>
          <p:nvPr>
            <p:ph idx="1"/>
          </p:nvPr>
        </p:nvSpPr>
        <p:spPr>
          <a:xfrm>
            <a:off x="838200" y="1690688"/>
            <a:ext cx="10515600" cy="4486275"/>
          </a:xfrm>
        </p:spPr>
        <p:txBody>
          <a:bodyPr>
            <a:normAutofit/>
          </a:bodyPr>
          <a:lstStyle/>
          <a:p>
            <a:pPr algn="just">
              <a:lnSpc>
                <a:spcPct val="120000"/>
              </a:lnSpc>
              <a:buClr>
                <a:srgbClr val="19BEDE"/>
              </a:buClr>
              <a:buFont typeface="Wingdings" panose="05000000000000000000" pitchFamily="2" charset="2"/>
              <a:buChar char="ü"/>
            </a:pPr>
            <a:r>
              <a:rPr lang="el-GR" sz="1700" dirty="0">
                <a:solidFill>
                  <a:schemeClr val="accent1">
                    <a:lumMod val="75000"/>
                  </a:schemeClr>
                </a:solidFill>
                <a:ea typeface="Verdana" panose="020B0604030504040204" pitchFamily="34" charset="0"/>
              </a:rPr>
              <a:t>Τα αιτήματα χρηματοδοτήσεων θα πρέπει να υποβάλλονται για δαπάνες οι οποίες πρόκειται να πληρωθούν στο </a:t>
            </a:r>
            <a:r>
              <a:rPr lang="el-GR" sz="1800" dirty="0">
                <a:solidFill>
                  <a:srgbClr val="7FC34C"/>
                </a:solidFill>
              </a:rPr>
              <a:t>αμέσως προσεχές διάστημα</a:t>
            </a:r>
            <a:r>
              <a:rPr lang="el-GR" sz="1700" dirty="0">
                <a:solidFill>
                  <a:schemeClr val="accent1">
                    <a:lumMod val="75000"/>
                  </a:schemeClr>
                </a:solidFill>
                <a:ea typeface="Verdana" panose="020B0604030504040204" pitchFamily="34" charset="0"/>
              </a:rPr>
              <a:t>. Για το λόγο αυτό, είναι ακόμα πιο επιτακτική η ανάγκη ορθής περιγραφής/τεκμηρίωσης της δαπάνης στο αίτημα κατανομής.</a:t>
            </a:r>
            <a:endParaRPr lang="en-US" sz="1700" dirty="0">
              <a:solidFill>
                <a:schemeClr val="accent1">
                  <a:lumMod val="75000"/>
                </a:schemeClr>
              </a:solidFill>
              <a:ea typeface="Verdana" panose="020B0604030504040204" pitchFamily="34" charset="0"/>
            </a:endParaRPr>
          </a:p>
          <a:p>
            <a:pPr algn="just">
              <a:lnSpc>
                <a:spcPct val="120000"/>
              </a:lnSpc>
              <a:buClr>
                <a:srgbClr val="19BEDE"/>
              </a:buClr>
              <a:buFont typeface="Wingdings" panose="05000000000000000000" pitchFamily="2" charset="2"/>
              <a:buChar char="ü"/>
            </a:pPr>
            <a:r>
              <a:rPr lang="el-GR" sz="1700" dirty="0">
                <a:solidFill>
                  <a:schemeClr val="accent1">
                    <a:lumMod val="75000"/>
                  </a:schemeClr>
                </a:solidFill>
                <a:ea typeface="Verdana" panose="020B0604030504040204" pitchFamily="34" charset="0"/>
              </a:rPr>
              <a:t>Δεν είναι ορθό διαχειριστικά να γίνονται αιτήματα κατανομής για δαπάνες που δεν έχουν επαρκή βαθμό ωριμότητας για την άμεση πραγματοποίηση πληρωμών. Δεσμεύει πόρους από το τρέχων όριο των πιστώσεων των 90 εκ. € και από την δυνατότητα χρηματοδότησης άλλων έργων που έχουν ανάγκη.</a:t>
            </a:r>
          </a:p>
          <a:p>
            <a:pPr algn="just">
              <a:lnSpc>
                <a:spcPct val="120000"/>
              </a:lnSpc>
              <a:buClr>
                <a:srgbClr val="19BEDE"/>
              </a:buClr>
              <a:buFont typeface="Wingdings" panose="05000000000000000000" pitchFamily="2" charset="2"/>
              <a:buChar char="ü"/>
            </a:pPr>
            <a:r>
              <a:rPr lang="el-GR" sz="1700" dirty="0">
                <a:solidFill>
                  <a:schemeClr val="accent1">
                    <a:lumMod val="75000"/>
                  </a:schemeClr>
                </a:solidFill>
                <a:ea typeface="Verdana" panose="020B0604030504040204" pitchFamily="34" charset="0"/>
              </a:rPr>
              <a:t>Άλλωστε έχει ενεργοποιηθεί η διαδικασία των «</a:t>
            </a:r>
            <a:r>
              <a:rPr lang="el-GR" sz="1800" dirty="0">
                <a:solidFill>
                  <a:srgbClr val="00BFE0"/>
                </a:solidFill>
              </a:rPr>
              <a:t>λιμναζόντων</a:t>
            </a:r>
            <a:r>
              <a:rPr lang="el-GR" sz="1700" dirty="0">
                <a:solidFill>
                  <a:schemeClr val="accent1">
                    <a:lumMod val="75000"/>
                  </a:schemeClr>
                </a:solidFill>
                <a:ea typeface="Verdana" panose="020B0604030504040204" pitchFamily="34" charset="0"/>
              </a:rPr>
              <a:t>», δηλαδή η </a:t>
            </a:r>
            <a:r>
              <a:rPr lang="el-GR" sz="1800" dirty="0">
                <a:solidFill>
                  <a:srgbClr val="7FC34C"/>
                </a:solidFill>
              </a:rPr>
              <a:t>αυτόματη ανάκληση </a:t>
            </a:r>
            <a:r>
              <a:rPr lang="el-GR" sz="1700" dirty="0">
                <a:solidFill>
                  <a:schemeClr val="accent1">
                    <a:lumMod val="75000"/>
                  </a:schemeClr>
                </a:solidFill>
                <a:ea typeface="Verdana" panose="020B0604030504040204" pitchFamily="34" charset="0"/>
              </a:rPr>
              <a:t>ποσών για ποσά άνω των πενήντα χιλιάδων (50.000) ευρώ, για τις οποίες </a:t>
            </a:r>
            <a:r>
              <a:rPr lang="el-GR" sz="1800" dirty="0">
                <a:solidFill>
                  <a:srgbClr val="7FC34C"/>
                </a:solidFill>
              </a:rPr>
              <a:t>δεν έχουν εκτελεστεί πληρωμές εντός τεσσάρων (4) μηνών</a:t>
            </a:r>
            <a:r>
              <a:rPr lang="el-GR" sz="1700" dirty="0">
                <a:solidFill>
                  <a:schemeClr val="accent1">
                    <a:lumMod val="75000"/>
                  </a:schemeClr>
                </a:solidFill>
                <a:ea typeface="Verdana" panose="020B0604030504040204" pitchFamily="34" charset="0"/>
              </a:rPr>
              <a:t> από την ημερομηνία εκτέλεσης της απόφασης χρηματοδότησης (άρθρο 17 του ν. 5140/2024). </a:t>
            </a:r>
          </a:p>
        </p:txBody>
      </p:sp>
    </p:spTree>
    <p:extLst>
      <p:ext uri="{BB962C8B-B14F-4D97-AF65-F5344CB8AC3E}">
        <p14:creationId xmlns:p14="http://schemas.microsoft.com/office/powerpoint/2010/main" val="13322602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84F02-049E-ED2E-938B-190B3DED6510}"/>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7BDF54EA-06D7-C968-A7AF-A09A81890529}"/>
              </a:ext>
            </a:extLst>
          </p:cNvPr>
          <p:cNvSpPr>
            <a:spLocks noGrp="1"/>
          </p:cNvSpPr>
          <p:nvPr>
            <p:ph type="title"/>
          </p:nvPr>
        </p:nvSpPr>
        <p:spPr/>
        <p:txBody>
          <a:bodyPr>
            <a:normAutofit/>
          </a:bodyPr>
          <a:lstStyle/>
          <a:p>
            <a:pPr algn="ctr"/>
            <a:r>
              <a:rPr lang="el-GR" sz="3200" dirty="0"/>
              <a:t>Κρίσιμα σημεία διαδικασίας χρηματοδοτήσεων</a:t>
            </a:r>
          </a:p>
        </p:txBody>
      </p:sp>
      <p:sp>
        <p:nvSpPr>
          <p:cNvPr id="3" name="Θέση περιεχομένου 2">
            <a:extLst>
              <a:ext uri="{FF2B5EF4-FFF2-40B4-BE49-F238E27FC236}">
                <a16:creationId xmlns:a16="http://schemas.microsoft.com/office/drawing/2014/main" id="{55B2F15C-99E8-B945-8CAF-024FAF46EDD6}"/>
              </a:ext>
            </a:extLst>
          </p:cNvPr>
          <p:cNvSpPr>
            <a:spLocks noGrp="1"/>
          </p:cNvSpPr>
          <p:nvPr>
            <p:ph idx="1"/>
          </p:nvPr>
        </p:nvSpPr>
        <p:spPr>
          <a:xfrm>
            <a:off x="838200" y="4019234"/>
            <a:ext cx="10515600" cy="2054395"/>
          </a:xfrm>
        </p:spPr>
        <p:txBody>
          <a:bodyPr>
            <a:normAutofit/>
          </a:bodyPr>
          <a:lstStyle/>
          <a:p>
            <a:pPr algn="just">
              <a:lnSpc>
                <a:spcPct val="120000"/>
              </a:lnSpc>
              <a:buClr>
                <a:srgbClr val="19BEDE"/>
              </a:buClr>
              <a:buFont typeface="Wingdings" panose="05000000000000000000" pitchFamily="2" charset="2"/>
              <a:buChar char="ü"/>
            </a:pPr>
            <a:r>
              <a:rPr lang="el-GR" sz="1700" dirty="0">
                <a:solidFill>
                  <a:schemeClr val="accent1">
                    <a:lumMod val="75000"/>
                  </a:schemeClr>
                </a:solidFill>
                <a:ea typeface="Verdana" panose="020B0604030504040204" pitchFamily="34" charset="0"/>
              </a:rPr>
              <a:t>Η πληρωμή δαπανών των συγχρηματοδοτούμενων έργων θα πρέπει να γίνεται από πόρους του Προγράμματος και όχι του Δικαιούχου.</a:t>
            </a:r>
            <a:endParaRPr lang="en-US" sz="1700" dirty="0">
              <a:solidFill>
                <a:schemeClr val="accent1">
                  <a:lumMod val="75000"/>
                </a:schemeClr>
              </a:solidFill>
              <a:ea typeface="Verdana" panose="020B0604030504040204" pitchFamily="34" charset="0"/>
            </a:endParaRPr>
          </a:p>
          <a:p>
            <a:pPr algn="just">
              <a:lnSpc>
                <a:spcPct val="120000"/>
              </a:lnSpc>
              <a:buClr>
                <a:srgbClr val="19BEDE"/>
              </a:buClr>
              <a:buFont typeface="Wingdings" panose="05000000000000000000" pitchFamily="2" charset="2"/>
              <a:buChar char="ü"/>
            </a:pPr>
            <a:r>
              <a:rPr lang="el-GR" sz="1700" dirty="0">
                <a:solidFill>
                  <a:schemeClr val="accent1">
                    <a:lumMod val="75000"/>
                  </a:schemeClr>
                </a:solidFill>
                <a:ea typeface="Verdana" panose="020B0604030504040204" pitchFamily="34" charset="0"/>
              </a:rPr>
              <a:t>Οδηγούς - Εγχειρίδια χρήσης αλλά και σημαντικές πληροφορίες μπορούμε να αντλήσουμε στο </a:t>
            </a:r>
            <a:r>
              <a:rPr lang="el-GR" sz="1700" dirty="0" err="1">
                <a:solidFill>
                  <a:schemeClr val="accent1">
                    <a:lumMod val="75000"/>
                  </a:schemeClr>
                </a:solidFill>
                <a:ea typeface="Verdana" panose="020B0604030504040204" pitchFamily="34" charset="0"/>
              </a:rPr>
              <a:t>portal</a:t>
            </a:r>
            <a:r>
              <a:rPr lang="el-GR" sz="1700" dirty="0">
                <a:solidFill>
                  <a:schemeClr val="accent1">
                    <a:lumMod val="75000"/>
                  </a:schemeClr>
                </a:solidFill>
                <a:ea typeface="Verdana" panose="020B0604030504040204" pitchFamily="34" charset="0"/>
              </a:rPr>
              <a:t> του </a:t>
            </a:r>
            <a:r>
              <a:rPr lang="el-GR" sz="1800" dirty="0" err="1">
                <a:solidFill>
                  <a:srgbClr val="00BFE0"/>
                </a:solidFill>
              </a:rPr>
              <a:t>epde</a:t>
            </a:r>
            <a:r>
              <a:rPr lang="el-GR" sz="1700" dirty="0">
                <a:solidFill>
                  <a:schemeClr val="accent1">
                    <a:lumMod val="75000"/>
                  </a:schemeClr>
                </a:solidFill>
                <a:ea typeface="Verdana" panose="020B0604030504040204" pitchFamily="34" charset="0"/>
              </a:rPr>
              <a:t> (https://epde.gr/portal/egxeiridia/), στο </a:t>
            </a:r>
            <a:r>
              <a:rPr lang="el-GR" sz="1800" dirty="0">
                <a:solidFill>
                  <a:srgbClr val="00BFE0"/>
                </a:solidFill>
              </a:rPr>
              <a:t>ΟΠΣ – </a:t>
            </a:r>
            <a:r>
              <a:rPr lang="el-GR" sz="1800" dirty="0" err="1">
                <a:solidFill>
                  <a:srgbClr val="00BFE0"/>
                </a:solidFill>
              </a:rPr>
              <a:t>Εργόραμα</a:t>
            </a:r>
            <a:r>
              <a:rPr lang="el-GR" sz="1800" dirty="0">
                <a:solidFill>
                  <a:srgbClr val="00BFE0"/>
                </a:solidFill>
              </a:rPr>
              <a:t> </a:t>
            </a:r>
            <a:r>
              <a:rPr lang="el-GR" sz="1700" dirty="0">
                <a:solidFill>
                  <a:schemeClr val="accent1">
                    <a:lumMod val="75000"/>
                  </a:schemeClr>
                </a:solidFill>
                <a:ea typeface="Verdana" panose="020B0604030504040204" pitchFamily="34" charset="0"/>
              </a:rPr>
              <a:t>(https://ops.gr/)  αλλά και στις ανακοινώσεις του ΟΠΣ μόλις εισέρχεστε στο σύστημα.</a:t>
            </a:r>
          </a:p>
        </p:txBody>
      </p:sp>
      <p:pic>
        <p:nvPicPr>
          <p:cNvPr id="5" name="Εικόνα 4">
            <a:extLst>
              <a:ext uri="{FF2B5EF4-FFF2-40B4-BE49-F238E27FC236}">
                <a16:creationId xmlns:a16="http://schemas.microsoft.com/office/drawing/2014/main" id="{312E15D1-9672-B614-80B4-AFC42CEDBA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021" y="1606798"/>
            <a:ext cx="11199957" cy="2157728"/>
          </a:xfrm>
          <a:prstGeom prst="rect">
            <a:avLst/>
          </a:prstGeom>
        </p:spPr>
      </p:pic>
      <p:sp>
        <p:nvSpPr>
          <p:cNvPr id="6" name="Ορθογώνιο: Στρογγύλεμα γωνιών 14">
            <a:extLst>
              <a:ext uri="{FF2B5EF4-FFF2-40B4-BE49-F238E27FC236}">
                <a16:creationId xmlns:a16="http://schemas.microsoft.com/office/drawing/2014/main" id="{EBCDC1F5-5E7A-8761-BC64-21BD7FB88DC9}"/>
              </a:ext>
            </a:extLst>
          </p:cNvPr>
          <p:cNvSpPr/>
          <p:nvPr/>
        </p:nvSpPr>
        <p:spPr>
          <a:xfrm>
            <a:off x="1934043" y="1606799"/>
            <a:ext cx="1664834" cy="167780"/>
          </a:xfrm>
          <a:prstGeom prst="round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sp>
        <p:nvSpPr>
          <p:cNvPr id="7" name="Ορθογώνιο: Στρογγύλεμα γωνιών 14">
            <a:extLst>
              <a:ext uri="{FF2B5EF4-FFF2-40B4-BE49-F238E27FC236}">
                <a16:creationId xmlns:a16="http://schemas.microsoft.com/office/drawing/2014/main" id="{C3654ED6-222D-9955-762D-950F082E2674}"/>
              </a:ext>
            </a:extLst>
          </p:cNvPr>
          <p:cNvSpPr/>
          <p:nvPr/>
        </p:nvSpPr>
        <p:spPr>
          <a:xfrm>
            <a:off x="8447713" y="2932361"/>
            <a:ext cx="964735" cy="171566"/>
          </a:xfrm>
          <a:prstGeom prst="round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sp>
        <p:nvSpPr>
          <p:cNvPr id="8" name="Ορθογώνιο: Στρογγύλεμα γωνιών 14">
            <a:extLst>
              <a:ext uri="{FF2B5EF4-FFF2-40B4-BE49-F238E27FC236}">
                <a16:creationId xmlns:a16="http://schemas.microsoft.com/office/drawing/2014/main" id="{9EBFF3E3-006F-D4A2-C311-6A4624D14C9F}"/>
              </a:ext>
            </a:extLst>
          </p:cNvPr>
          <p:cNvSpPr/>
          <p:nvPr/>
        </p:nvSpPr>
        <p:spPr>
          <a:xfrm>
            <a:off x="964734" y="3473042"/>
            <a:ext cx="1275127" cy="106960"/>
          </a:xfrm>
          <a:prstGeom prst="round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00"/>
                </a:solidFill>
              </a:ln>
            </a:endParaRPr>
          </a:p>
        </p:txBody>
      </p:sp>
    </p:spTree>
    <p:extLst>
      <p:ext uri="{BB962C8B-B14F-4D97-AF65-F5344CB8AC3E}">
        <p14:creationId xmlns:p14="http://schemas.microsoft.com/office/powerpoint/2010/main" val="10633338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408" y="319177"/>
            <a:ext cx="2820837" cy="1414732"/>
          </a:xfrm>
          <a:prstGeom prst="rect">
            <a:avLst/>
          </a:prstGeom>
          <a:solidFill>
            <a:srgbClr val="0D4F8C"/>
          </a:solidFill>
        </p:spPr>
        <p:txBody>
          <a:bodyPr wrap="square" rtlCol="0">
            <a:spAutoFit/>
          </a:bodyPr>
          <a:lstStyle/>
          <a:p>
            <a:endParaRPr lang="el-GR" dirty="0"/>
          </a:p>
        </p:txBody>
      </p:sp>
      <p:sp>
        <p:nvSpPr>
          <p:cNvPr id="3" name="Υπότιτλος 2">
            <a:extLst>
              <a:ext uri="{FF2B5EF4-FFF2-40B4-BE49-F238E27FC236}">
                <a16:creationId xmlns:a16="http://schemas.microsoft.com/office/drawing/2014/main" id="{AF4C35F4-0304-55DE-B493-0D5FA8737181}"/>
              </a:ext>
            </a:extLst>
          </p:cNvPr>
          <p:cNvSpPr>
            <a:spLocks noGrp="1"/>
          </p:cNvSpPr>
          <p:nvPr>
            <p:ph type="subTitle" idx="1"/>
          </p:nvPr>
        </p:nvSpPr>
        <p:spPr>
          <a:xfrm>
            <a:off x="1158290" y="3719557"/>
            <a:ext cx="4412998" cy="803707"/>
          </a:xfrm>
        </p:spPr>
        <p:txBody>
          <a:bodyPr>
            <a:normAutofit/>
          </a:bodyPr>
          <a:lstStyle/>
          <a:p>
            <a:pPr algn="ctr"/>
            <a:r>
              <a:rPr lang="el-GR" b="1" dirty="0">
                <a:solidFill>
                  <a:srgbClr val="00BFE0"/>
                </a:solidFill>
              </a:rPr>
              <a:t>Κομοτηνή, 23/03/202</a:t>
            </a:r>
            <a:r>
              <a:rPr lang="en-US" b="1" dirty="0">
                <a:solidFill>
                  <a:srgbClr val="00BFE0"/>
                </a:solidFill>
              </a:rPr>
              <a:t>6</a:t>
            </a:r>
            <a:endParaRPr lang="el-GR" b="1" dirty="0">
              <a:solidFill>
                <a:srgbClr val="00BFE0"/>
              </a:solidFill>
            </a:endParaRPr>
          </a:p>
        </p:txBody>
      </p:sp>
      <p:sp>
        <p:nvSpPr>
          <p:cNvPr id="8" name="7 - TextBox">
            <a:extLst>
              <a:ext uri="{FF2B5EF4-FFF2-40B4-BE49-F238E27FC236}">
                <a16:creationId xmlns:a16="http://schemas.microsoft.com/office/drawing/2014/main" id="{36796C4E-3A2D-4EC5-CE99-A5D7E00A7E3B}"/>
              </a:ext>
            </a:extLst>
          </p:cNvPr>
          <p:cNvSpPr txBox="1">
            <a:spLocks noChangeArrowheads="1"/>
          </p:cNvSpPr>
          <p:nvPr/>
        </p:nvSpPr>
        <p:spPr bwMode="auto">
          <a:xfrm>
            <a:off x="8199323" y="5637865"/>
            <a:ext cx="4091795"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spcBef>
                <a:spcPct val="0"/>
              </a:spcBef>
              <a:buClrTx/>
              <a:buSzTx/>
              <a:buNone/>
            </a:pPr>
            <a:r>
              <a:rPr lang="el-GR" altLang="el-GR" sz="1800" b="1" dirty="0">
                <a:solidFill>
                  <a:srgbClr val="144E8C"/>
                </a:solidFill>
                <a:latin typeface="Calibri" panose="020F0502020204030204" pitchFamily="34" charset="0"/>
                <a:cs typeface="Arial" panose="020B0604020202020204" pitchFamily="34" charset="0"/>
              </a:rPr>
              <a:t>Παπούδης Ιωάννης</a:t>
            </a:r>
            <a:endParaRPr lang="en-US" altLang="el-GR" sz="1800" b="1" dirty="0">
              <a:solidFill>
                <a:srgbClr val="144E8C"/>
              </a:solidFill>
              <a:latin typeface="Calibri" panose="020F0502020204030204" pitchFamily="34" charset="0"/>
              <a:cs typeface="Arial" panose="020B0604020202020204" pitchFamily="34" charset="0"/>
            </a:endParaRPr>
          </a:p>
          <a:p>
            <a:pPr>
              <a:spcBef>
                <a:spcPct val="0"/>
              </a:spcBef>
              <a:buClrTx/>
              <a:buSzTx/>
              <a:buNone/>
            </a:pPr>
            <a:r>
              <a:rPr lang="el-GR" altLang="el-GR" sz="1600" dirty="0">
                <a:solidFill>
                  <a:srgbClr val="144E8C"/>
                </a:solidFill>
                <a:latin typeface="Calibri" panose="020F0502020204030204" pitchFamily="34" charset="0"/>
                <a:cs typeface="Arial" panose="020B0604020202020204" pitchFamily="34" charset="0"/>
              </a:rPr>
              <a:t>Μονάδα A</a:t>
            </a:r>
          </a:p>
          <a:p>
            <a:pPr>
              <a:spcBef>
                <a:spcPct val="0"/>
              </a:spcBef>
              <a:buClrTx/>
              <a:buSzTx/>
              <a:buNone/>
            </a:pPr>
            <a:r>
              <a:rPr lang="el-GR" altLang="el-GR" sz="1600" dirty="0">
                <a:solidFill>
                  <a:srgbClr val="144E8C"/>
                </a:solidFill>
                <a:latin typeface="Calibri" panose="020F0502020204030204" pitchFamily="34" charset="0"/>
                <a:cs typeface="Arial" panose="020B0604020202020204" pitchFamily="34" charset="0"/>
              </a:rPr>
              <a:t>25313-52307, ipapoudis@mou.gr</a:t>
            </a:r>
          </a:p>
        </p:txBody>
      </p:sp>
      <p:sp>
        <p:nvSpPr>
          <p:cNvPr id="10" name="TextBox 9">
            <a:extLst>
              <a:ext uri="{FF2B5EF4-FFF2-40B4-BE49-F238E27FC236}">
                <a16:creationId xmlns:a16="http://schemas.microsoft.com/office/drawing/2014/main" id="{EDC072C9-D1CE-539B-724C-A06F2A157F76}"/>
              </a:ext>
            </a:extLst>
          </p:cNvPr>
          <p:cNvSpPr txBox="1"/>
          <p:nvPr/>
        </p:nvSpPr>
        <p:spPr>
          <a:xfrm>
            <a:off x="0" y="1733909"/>
            <a:ext cx="12191999" cy="1107996"/>
          </a:xfrm>
          <a:prstGeom prst="rect">
            <a:avLst/>
          </a:prstGeom>
          <a:noFill/>
        </p:spPr>
        <p:txBody>
          <a:bodyPr wrap="square">
            <a:spAutoFit/>
          </a:bodyPr>
          <a:lstStyle/>
          <a:p>
            <a:pPr algn="ctr"/>
            <a:r>
              <a:rPr lang="el-GR" sz="2800" b="1" i="1" dirty="0">
                <a:solidFill>
                  <a:srgbClr val="FFC000"/>
                </a:solidFill>
                <a:latin typeface="Trebuchet MS" panose="020B0603020202020204" pitchFamily="34" charset="0"/>
              </a:rPr>
              <a:t>Σας ευχαριστώ πολύ </a:t>
            </a:r>
          </a:p>
          <a:p>
            <a:pPr algn="ctr"/>
            <a:endParaRPr lang="el-GR" sz="1000" b="1" i="1" dirty="0">
              <a:solidFill>
                <a:srgbClr val="FFC000"/>
              </a:solidFill>
              <a:latin typeface="Trebuchet MS" panose="020B0603020202020204" pitchFamily="34" charset="0"/>
            </a:endParaRPr>
          </a:p>
          <a:p>
            <a:pPr algn="ctr"/>
            <a:r>
              <a:rPr lang="el-GR" sz="2800" b="1" i="1" dirty="0">
                <a:solidFill>
                  <a:srgbClr val="FFC000"/>
                </a:solidFill>
                <a:latin typeface="Trebuchet MS" panose="020B0603020202020204" pitchFamily="34" charset="0"/>
              </a:rPr>
              <a:t>για τη προσοχή σας</a:t>
            </a:r>
          </a:p>
        </p:txBody>
      </p:sp>
      <p:pic>
        <p:nvPicPr>
          <p:cNvPr id="2" name="Εικόνα 1" descr="Εικόνα που περιέχει κείμενο, γραμματοσειρά, στιγμιότυπο οθόνης&#10;&#10;Περιγραφή που δημιουργήθηκε αυτόματα">
            <a:extLst>
              <a:ext uri="{FF2B5EF4-FFF2-40B4-BE49-F238E27FC236}">
                <a16:creationId xmlns:a16="http://schemas.microsoft.com/office/drawing/2014/main" id="{4F5917B0-6AC7-D2EC-6756-A8783F180A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08" y="5857489"/>
            <a:ext cx="3794271" cy="668749"/>
          </a:xfrm>
          <a:prstGeom prst="rect">
            <a:avLst/>
          </a:prstGeom>
        </p:spPr>
      </p:pic>
    </p:spTree>
    <p:extLst>
      <p:ext uri="{BB962C8B-B14F-4D97-AF65-F5344CB8AC3E}">
        <p14:creationId xmlns:p14="http://schemas.microsoft.com/office/powerpoint/2010/main" val="310845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1B883-77F1-2DE9-C5ED-DECAC741760D}"/>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7B6383A9-FC1C-F644-F18A-ACB685495201}"/>
              </a:ext>
            </a:extLst>
          </p:cNvPr>
          <p:cNvSpPr>
            <a:spLocks noGrp="1"/>
          </p:cNvSpPr>
          <p:nvPr>
            <p:ph type="title"/>
          </p:nvPr>
        </p:nvSpPr>
        <p:spPr/>
        <p:txBody>
          <a:bodyPr>
            <a:normAutofit/>
          </a:bodyPr>
          <a:lstStyle/>
          <a:p>
            <a:pPr algn="ctr"/>
            <a:r>
              <a:rPr lang="el-GR" sz="3200" dirty="0"/>
              <a:t>Τι ίσχυε μέχρι 31/12/2025;</a:t>
            </a:r>
          </a:p>
        </p:txBody>
      </p:sp>
      <p:pic>
        <p:nvPicPr>
          <p:cNvPr id="6" name="Θέση περιεχομένου 5">
            <a:extLst>
              <a:ext uri="{FF2B5EF4-FFF2-40B4-BE49-F238E27FC236}">
                <a16:creationId xmlns:a16="http://schemas.microsoft.com/office/drawing/2014/main" id="{81DAA94D-31F3-B9FD-723C-0C82C031D5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3515" y="1500885"/>
            <a:ext cx="4279252" cy="4351338"/>
          </a:xfrm>
          <a:prstGeom prst="rect">
            <a:avLst/>
          </a:prstGeom>
        </p:spPr>
      </p:pic>
      <p:pic>
        <p:nvPicPr>
          <p:cNvPr id="9" name="Εικόνα 8">
            <a:extLst>
              <a:ext uri="{FF2B5EF4-FFF2-40B4-BE49-F238E27FC236}">
                <a16:creationId xmlns:a16="http://schemas.microsoft.com/office/drawing/2014/main" id="{F6B98729-942C-AAD0-02A4-5C2FEF704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1477" y="1580972"/>
            <a:ext cx="5761253" cy="4741625"/>
          </a:xfrm>
          <a:prstGeom prst="rect">
            <a:avLst/>
          </a:prstGeom>
        </p:spPr>
      </p:pic>
    </p:spTree>
    <p:extLst>
      <p:ext uri="{BB962C8B-B14F-4D97-AF65-F5344CB8AC3E}">
        <p14:creationId xmlns:p14="http://schemas.microsoft.com/office/powerpoint/2010/main" val="4031029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06F27-17EC-B8C5-BB84-B52C4E4BCBA3}"/>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905E91C4-B451-413E-74FD-59A7C1B97318}"/>
              </a:ext>
            </a:extLst>
          </p:cNvPr>
          <p:cNvSpPr>
            <a:spLocks noGrp="1"/>
          </p:cNvSpPr>
          <p:nvPr>
            <p:ph type="title"/>
          </p:nvPr>
        </p:nvSpPr>
        <p:spPr/>
        <p:txBody>
          <a:bodyPr>
            <a:normAutofit/>
          </a:bodyPr>
          <a:lstStyle/>
          <a:p>
            <a:pPr algn="ctr"/>
            <a:r>
              <a:rPr lang="el-GR" sz="3200" dirty="0"/>
              <a:t>Τι ίσχυε μέχρι 31/12/2025;</a:t>
            </a:r>
          </a:p>
        </p:txBody>
      </p:sp>
      <p:pic>
        <p:nvPicPr>
          <p:cNvPr id="6" name="Θέση περιεχομένου 5">
            <a:extLst>
              <a:ext uri="{FF2B5EF4-FFF2-40B4-BE49-F238E27FC236}">
                <a16:creationId xmlns:a16="http://schemas.microsoft.com/office/drawing/2014/main" id="{68466809-D593-E942-A721-FA973EB731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1957" y="1970974"/>
            <a:ext cx="3789398" cy="3752159"/>
          </a:xfrm>
          <a:prstGeom prst="rect">
            <a:avLst/>
          </a:prstGeom>
        </p:spPr>
      </p:pic>
      <p:pic>
        <p:nvPicPr>
          <p:cNvPr id="9" name="Εικόνα 8">
            <a:extLst>
              <a:ext uri="{FF2B5EF4-FFF2-40B4-BE49-F238E27FC236}">
                <a16:creationId xmlns:a16="http://schemas.microsoft.com/office/drawing/2014/main" id="{ED5B2E9C-104B-F557-B5F1-83CD6AB2C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9700" y="1970974"/>
            <a:ext cx="7594056" cy="3752159"/>
          </a:xfrm>
          <a:prstGeom prst="rect">
            <a:avLst/>
          </a:prstGeom>
        </p:spPr>
      </p:pic>
    </p:spTree>
    <p:extLst>
      <p:ext uri="{BB962C8B-B14F-4D97-AF65-F5344CB8AC3E}">
        <p14:creationId xmlns:p14="http://schemas.microsoft.com/office/powerpoint/2010/main" val="224284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68B34-768E-53D0-B63F-1276C1E71BE2}"/>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A61CF33C-E0D9-B6D9-6000-708D13D4190B}"/>
              </a:ext>
            </a:extLst>
          </p:cNvPr>
          <p:cNvSpPr>
            <a:spLocks noGrp="1"/>
          </p:cNvSpPr>
          <p:nvPr>
            <p:ph type="title"/>
          </p:nvPr>
        </p:nvSpPr>
        <p:spPr/>
        <p:txBody>
          <a:bodyPr>
            <a:normAutofit/>
          </a:bodyPr>
          <a:lstStyle/>
          <a:p>
            <a:pPr algn="ctr"/>
            <a:r>
              <a:rPr lang="el-GR" sz="3200" dirty="0"/>
              <a:t>Τι ίσχυε μέχρι 31/12/2025;</a:t>
            </a:r>
          </a:p>
        </p:txBody>
      </p:sp>
      <p:pic>
        <p:nvPicPr>
          <p:cNvPr id="6" name="Θέση περιεχομένου 5">
            <a:extLst>
              <a:ext uri="{FF2B5EF4-FFF2-40B4-BE49-F238E27FC236}">
                <a16:creationId xmlns:a16="http://schemas.microsoft.com/office/drawing/2014/main" id="{49A86418-DEEC-224F-A314-579179F55C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279904"/>
            <a:ext cx="10515600" cy="2424857"/>
          </a:xfrm>
          <a:prstGeom prst="rect">
            <a:avLst/>
          </a:prstGeom>
        </p:spPr>
      </p:pic>
      <p:pic>
        <p:nvPicPr>
          <p:cNvPr id="9" name="Εικόνα 8">
            <a:extLst>
              <a:ext uri="{FF2B5EF4-FFF2-40B4-BE49-F238E27FC236}">
                <a16:creationId xmlns:a16="http://schemas.microsoft.com/office/drawing/2014/main" id="{C13D13FA-87AF-7DD7-986C-17926B7D74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704761"/>
            <a:ext cx="10588239" cy="3283544"/>
          </a:xfrm>
          <a:prstGeom prst="rect">
            <a:avLst/>
          </a:prstGeom>
        </p:spPr>
      </p:pic>
    </p:spTree>
    <p:extLst>
      <p:ext uri="{BB962C8B-B14F-4D97-AF65-F5344CB8AC3E}">
        <p14:creationId xmlns:p14="http://schemas.microsoft.com/office/powerpoint/2010/main" val="1937295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3BBDF-1D08-0B48-20B7-4A371A815595}"/>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AD6845B3-8145-990C-9968-3B48095B716B}"/>
              </a:ext>
            </a:extLst>
          </p:cNvPr>
          <p:cNvSpPr>
            <a:spLocks noGrp="1"/>
          </p:cNvSpPr>
          <p:nvPr>
            <p:ph type="title"/>
          </p:nvPr>
        </p:nvSpPr>
        <p:spPr>
          <a:xfrm>
            <a:off x="838200" y="365126"/>
            <a:ext cx="10515600" cy="1069392"/>
          </a:xfrm>
        </p:spPr>
        <p:txBody>
          <a:bodyPr anchor="ctr">
            <a:normAutofit/>
          </a:bodyPr>
          <a:lstStyle/>
          <a:p>
            <a:pPr algn="ctr"/>
            <a:r>
              <a:rPr lang="el-GR" sz="3200" dirty="0"/>
              <a:t>Τι έχει αλλάξει από 01/01/2026;</a:t>
            </a:r>
          </a:p>
        </p:txBody>
      </p:sp>
      <p:pic>
        <p:nvPicPr>
          <p:cNvPr id="6" name="Εικόνα 5">
            <a:extLst>
              <a:ext uri="{FF2B5EF4-FFF2-40B4-BE49-F238E27FC236}">
                <a16:creationId xmlns:a16="http://schemas.microsoft.com/office/drawing/2014/main" id="{C3A391C1-6CE7-25B0-7A24-5B386C7A09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1719743"/>
            <a:ext cx="6128088" cy="3952617"/>
          </a:xfrm>
          <a:prstGeom prst="rect">
            <a:avLst/>
          </a:prstGeom>
          <a:noFill/>
        </p:spPr>
      </p:pic>
      <p:sp>
        <p:nvSpPr>
          <p:cNvPr id="4" name="Θέση περιεχομένου 3">
            <a:extLst>
              <a:ext uri="{FF2B5EF4-FFF2-40B4-BE49-F238E27FC236}">
                <a16:creationId xmlns:a16="http://schemas.microsoft.com/office/drawing/2014/main" id="{E5082C58-A605-6188-4819-D2670DFB5D92}"/>
              </a:ext>
            </a:extLst>
          </p:cNvPr>
          <p:cNvSpPr>
            <a:spLocks noGrp="1"/>
          </p:cNvSpPr>
          <p:nvPr>
            <p:ph sz="half" idx="2"/>
          </p:nvPr>
        </p:nvSpPr>
        <p:spPr>
          <a:xfrm>
            <a:off x="7096349" y="2558642"/>
            <a:ext cx="4850672" cy="3013215"/>
          </a:xfrm>
        </p:spPr>
        <p:txBody>
          <a:bodyPr>
            <a:normAutofit/>
          </a:bodyPr>
          <a:lstStyle/>
          <a:p>
            <a:pPr marL="0" indent="0">
              <a:buNone/>
            </a:pPr>
            <a:r>
              <a:rPr lang="el-GR" sz="2400" dirty="0"/>
              <a:t>Σε εφαρμογή του Ν.5140/2024, με την έκδοση της αρχικής απόφασης πιστώσεων έτους 2026 </a:t>
            </a:r>
            <a:r>
              <a:rPr lang="el-GR" sz="2400" b="1" dirty="0">
                <a:solidFill>
                  <a:srgbClr val="7FC34C"/>
                </a:solidFill>
              </a:rPr>
              <a:t>δεν εγγράφονται</a:t>
            </a:r>
            <a:r>
              <a:rPr lang="el-GR" sz="2400" dirty="0"/>
              <a:t> πιστώσεις σε επίπεδο έργου (</a:t>
            </a:r>
            <a:r>
              <a:rPr lang="el-GR" sz="2400" dirty="0" err="1"/>
              <a:t>εναρίθμου</a:t>
            </a:r>
            <a:r>
              <a:rPr lang="el-GR" sz="2400" dirty="0"/>
              <a:t>) αλλά σε επίπεδο </a:t>
            </a:r>
            <a:r>
              <a:rPr lang="el-GR" sz="2400" b="1" dirty="0">
                <a:solidFill>
                  <a:srgbClr val="00BFE0"/>
                </a:solidFill>
              </a:rPr>
              <a:t>Συλλογικής Απόφασης (ΣΑΕΠ 0317)</a:t>
            </a:r>
          </a:p>
        </p:txBody>
      </p:sp>
    </p:spTree>
    <p:extLst>
      <p:ext uri="{BB962C8B-B14F-4D97-AF65-F5344CB8AC3E}">
        <p14:creationId xmlns:p14="http://schemas.microsoft.com/office/powerpoint/2010/main" val="2278122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D12B1-3CED-FC18-6076-B775D965A089}"/>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99334959-AF17-AD2F-1A2D-FF3D7E6BCC6B}"/>
              </a:ext>
            </a:extLst>
          </p:cNvPr>
          <p:cNvSpPr>
            <a:spLocks noGrp="1"/>
          </p:cNvSpPr>
          <p:nvPr>
            <p:ph type="title"/>
          </p:nvPr>
        </p:nvSpPr>
        <p:spPr>
          <a:xfrm>
            <a:off x="838200" y="365125"/>
            <a:ext cx="10515600" cy="1325563"/>
          </a:xfrm>
        </p:spPr>
        <p:txBody>
          <a:bodyPr anchor="ctr">
            <a:normAutofit/>
          </a:bodyPr>
          <a:lstStyle/>
          <a:p>
            <a:r>
              <a:rPr lang="el-GR"/>
              <a:t>Τι έχει αλλάξει από 01/01/2026;</a:t>
            </a:r>
          </a:p>
        </p:txBody>
      </p:sp>
      <p:pic>
        <p:nvPicPr>
          <p:cNvPr id="5" name="Εικόνα 4">
            <a:extLst>
              <a:ext uri="{FF2B5EF4-FFF2-40B4-BE49-F238E27FC236}">
                <a16:creationId xmlns:a16="http://schemas.microsoft.com/office/drawing/2014/main" id="{4C06052D-7E9B-E0B5-DF55-B0620703A7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438" y="237426"/>
            <a:ext cx="9636023" cy="5982183"/>
          </a:xfrm>
          <a:prstGeom prst="rect">
            <a:avLst/>
          </a:prstGeom>
        </p:spPr>
      </p:pic>
    </p:spTree>
    <p:extLst>
      <p:ext uri="{BB962C8B-B14F-4D97-AF65-F5344CB8AC3E}">
        <p14:creationId xmlns:p14="http://schemas.microsoft.com/office/powerpoint/2010/main" val="3402628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2415E-4BAA-6693-D7C5-2DB510FCF513}"/>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A649C8A5-690F-0394-7465-13CB75ABFFC5}"/>
              </a:ext>
            </a:extLst>
          </p:cNvPr>
          <p:cNvSpPr>
            <a:spLocks noGrp="1"/>
          </p:cNvSpPr>
          <p:nvPr>
            <p:ph type="title"/>
          </p:nvPr>
        </p:nvSpPr>
        <p:spPr>
          <a:xfrm>
            <a:off x="838200" y="365125"/>
            <a:ext cx="10515600" cy="1325563"/>
          </a:xfrm>
        </p:spPr>
        <p:txBody>
          <a:bodyPr anchor="ctr">
            <a:normAutofit/>
          </a:bodyPr>
          <a:lstStyle/>
          <a:p>
            <a:pPr algn="ctr"/>
            <a:r>
              <a:rPr lang="el-GR" sz="3200" dirty="0"/>
              <a:t>Τι έχει αλλάξει από 01/01/2026;</a:t>
            </a:r>
          </a:p>
        </p:txBody>
      </p:sp>
      <p:pic>
        <p:nvPicPr>
          <p:cNvPr id="5" name="Εικόνα 4">
            <a:extLst>
              <a:ext uri="{FF2B5EF4-FFF2-40B4-BE49-F238E27FC236}">
                <a16:creationId xmlns:a16="http://schemas.microsoft.com/office/drawing/2014/main" id="{FF626B49-0FB6-B2F0-40DD-5EBB1A145D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1981200"/>
            <a:ext cx="10401300" cy="2895600"/>
          </a:xfrm>
          <a:prstGeom prst="rect">
            <a:avLst/>
          </a:prstGeom>
        </p:spPr>
      </p:pic>
    </p:spTree>
    <p:extLst>
      <p:ext uri="{BB962C8B-B14F-4D97-AF65-F5344CB8AC3E}">
        <p14:creationId xmlns:p14="http://schemas.microsoft.com/office/powerpoint/2010/main" val="3803101624"/>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Προσαρμοσμένη σχεδίαση">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Προσαρμοσμένη σχεδίαση">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73263</TotalTime>
  <Words>1188</Words>
  <Application>Microsoft Office PowerPoint</Application>
  <PresentationFormat>Ευρεία οθόνη</PresentationFormat>
  <Paragraphs>144</Paragraphs>
  <Slides>37</Slides>
  <Notes>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3</vt:i4>
      </vt:variant>
      <vt:variant>
        <vt:lpstr>Τίτλοι διαφανειών</vt:lpstr>
      </vt:variant>
      <vt:variant>
        <vt:i4>37</vt:i4>
      </vt:variant>
    </vt:vector>
  </HeadingPairs>
  <TitlesOfParts>
    <vt:vector size="46" baseType="lpstr">
      <vt:lpstr>Aptos</vt:lpstr>
      <vt:lpstr>Arial</vt:lpstr>
      <vt:lpstr>Calibri</vt:lpstr>
      <vt:lpstr>Trebuchet MS</vt:lpstr>
      <vt:lpstr>Verdana</vt:lpstr>
      <vt:lpstr>Wingdings</vt:lpstr>
      <vt:lpstr>Θέμα του Office</vt:lpstr>
      <vt:lpstr>Προσαρμοσμένη σχεδίαση</vt:lpstr>
      <vt:lpstr>1_Προσαρμοσμένη σχεδίαση</vt:lpstr>
      <vt:lpstr>Ενημέρωση – Εκπαίδευση Δικαιούχων στο πλαίσιο υλοποίησης του  Περιφερειακού Προγράμματος  «Ανατολική Μακεδονία, Θράκη» 2021-2027  Διαδικασία Χρηματοδότησης πράξης</vt:lpstr>
      <vt:lpstr>Θεσμικό Πλαίσιο Διαδικασίας Χρηματοδότησης Πράξης</vt:lpstr>
      <vt:lpstr>Τι ίσχυε μέχρι 31/12/2025;</vt:lpstr>
      <vt:lpstr>Τι ίσχυε μέχρι 31/12/2025;</vt:lpstr>
      <vt:lpstr>Τι ίσχυε μέχρι 31/12/2025;</vt:lpstr>
      <vt:lpstr>Τι ίσχυε μέχρι 31/12/2025;</vt:lpstr>
      <vt:lpstr>Τι έχει αλλάξει από 01/01/2026;</vt:lpstr>
      <vt:lpstr>Τι έχει αλλάξει από 01/01/2026;</vt:lpstr>
      <vt:lpstr>Τι έχει αλλάξει από 01/01/2026;</vt:lpstr>
      <vt:lpstr>Δημιουργία Αιτήματος Χρηματοδότησης</vt:lpstr>
      <vt:lpstr>Δημιουργία Αιτήματος Χρηματοδότησης</vt:lpstr>
      <vt:lpstr>Δημιουργία Αιτήματος Χρηματοδότησης</vt:lpstr>
      <vt:lpstr>Δημιουργία Αιτήματος Χρηματοδότησης</vt:lpstr>
      <vt:lpstr>Δημιουργία Αιτήματος Χρηματοδότησης</vt:lpstr>
      <vt:lpstr>Δημιουργία Αιτήματος Χρηματοδότησης</vt:lpstr>
      <vt:lpstr>Δημιουργία Αιτήματος Χρηματοδότησης</vt:lpstr>
      <vt:lpstr>Δημιουργία Αιτήματος Χρηματοδότησης</vt:lpstr>
      <vt:lpstr>Δημιουργία Αιτήματος Χρηματοδότησης</vt:lpstr>
      <vt:lpstr>Δημιουργία Αιτήματος Χρηματοδότησης</vt:lpstr>
      <vt:lpstr>Δημιουργία Αιτήματος Χρηματοδότησης</vt:lpstr>
      <vt:lpstr>Δημιουργία Αιτήματος Χρηματοδότησης</vt:lpstr>
      <vt:lpstr>Δημιουργία Αιτήματος Χρηματοδότησης</vt:lpstr>
      <vt:lpstr>Δημιουργία Αιτήματος Χρηματοδότησης</vt:lpstr>
      <vt:lpstr>Δημιουργία Αιτήματος Χρηματοδότησης</vt:lpstr>
      <vt:lpstr>Δημιουργία Αιτήματος Χρηματοδότησης</vt:lpstr>
      <vt:lpstr>Συνημμένα Έγγραφα που συνοδεύουν το Αίτημα Χρηματοδότησης</vt:lpstr>
      <vt:lpstr>Δημιουργία Αιτήματος Χρηματοδότησης</vt:lpstr>
      <vt:lpstr>Δημιουργία Αιτήματος Χρηματοδότησης</vt:lpstr>
      <vt:lpstr>Δημιουργία Αιτήματος Χρηματοδότησης</vt:lpstr>
      <vt:lpstr>Δημιουργία Αιτήματος Χρηματοδότησης</vt:lpstr>
      <vt:lpstr>Δημιουργία Αιτήματος Χρηματοδότησης</vt:lpstr>
      <vt:lpstr>Δημιουργία Αιτήματος Χρηματοδότησης</vt:lpstr>
      <vt:lpstr>Δημιουργία Αιτήματος Χρηματοδότησης</vt:lpstr>
      <vt:lpstr>Κρίσιμα σημεία διαδικασίας χρηματοδοτήσεων</vt:lpstr>
      <vt:lpstr>Κρίσιμα σημεία διαδικασίας χρηματοδοτήσεων</vt:lpstr>
      <vt:lpstr>Κρίσιμα σημεία διαδικασίας χρηματοδοτήσεων</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Vasilis Vasilopoulos</dc:creator>
  <cp:lastModifiedBy>John Pap</cp:lastModifiedBy>
  <cp:revision>108</cp:revision>
  <cp:lastPrinted>2022-11-24T12:35:02Z</cp:lastPrinted>
  <dcterms:created xsi:type="dcterms:W3CDTF">2022-06-03T15:25:51Z</dcterms:created>
  <dcterms:modified xsi:type="dcterms:W3CDTF">2026-03-22T01:01:05Z</dcterms:modified>
</cp:coreProperties>
</file>